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147483595" r:id="rId2"/>
    <p:sldId id="2147483597" r:id="rId3"/>
    <p:sldId id="2147483596" r:id="rId4"/>
    <p:sldId id="2147483593" r:id="rId5"/>
    <p:sldId id="2147483592" r:id="rId6"/>
    <p:sldId id="214748359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C" id="{D6B3C60F-9B2A-4312-B84C-087CA763D4B9}">
          <p14:sldIdLst>
            <p14:sldId id="2147483595"/>
            <p14:sldId id="2147483597"/>
            <p14:sldId id="2147483596"/>
          </p14:sldIdLst>
        </p14:section>
        <p14:section name="ACG" id="{44B73251-F0AA-42FF-A8CC-AEC03FE3AE05}">
          <p14:sldIdLst>
            <p14:sldId id="2147483593"/>
            <p14:sldId id="2147483592"/>
          </p14:sldIdLst>
        </p14:section>
        <p14:section name="AB Curls" id="{8A4780D0-5A6B-442F-A6F7-9B5105600784}">
          <p14:sldIdLst>
            <p14:sldId id="21474835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0DB"/>
    <a:srgbClr val="F7B2C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68" autoAdjust="0"/>
    <p:restoredTop sz="82996" autoAdjust="0"/>
  </p:normalViewPr>
  <p:slideViewPr>
    <p:cSldViewPr snapToGrid="0">
      <p:cViewPr varScale="1">
        <p:scale>
          <a:sx n="94" d="100"/>
          <a:sy n="94" d="100"/>
        </p:scale>
        <p:origin x="16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RELLA Michaelann" userId="3be934cb-6f53-45bf-abcd-ca715d72e5fa" providerId="ADAL" clId="{18C8D250-348B-4E53-9E91-E43E658F421E}"/>
    <pc:docChg chg="custSel modSld">
      <pc:chgData name="ESTRELLA Michaelann" userId="3be934cb-6f53-45bf-abcd-ca715d72e5fa" providerId="ADAL" clId="{18C8D250-348B-4E53-9E91-E43E658F421E}" dt="2024-11-19T18:00:35.567" v="5" actId="478"/>
      <pc:docMkLst>
        <pc:docMk/>
      </pc:docMkLst>
      <pc:sldChg chg="delSp mod">
        <pc:chgData name="ESTRELLA Michaelann" userId="3be934cb-6f53-45bf-abcd-ca715d72e5fa" providerId="ADAL" clId="{18C8D250-348B-4E53-9E91-E43E658F421E}" dt="2024-11-19T18:00:29.400" v="4" actId="478"/>
        <pc:sldMkLst>
          <pc:docMk/>
          <pc:sldMk cId="4117231984" sldId="2147483592"/>
        </pc:sldMkLst>
        <pc:spChg chg="del">
          <ac:chgData name="ESTRELLA Michaelann" userId="3be934cb-6f53-45bf-abcd-ca715d72e5fa" providerId="ADAL" clId="{18C8D250-348B-4E53-9E91-E43E658F421E}" dt="2024-11-19T18:00:29.400" v="4" actId="478"/>
          <ac:spMkLst>
            <pc:docMk/>
            <pc:sldMk cId="4117231984" sldId="2147483592"/>
            <ac:spMk id="11" creationId="{AC76B850-B7EC-B0CD-01D1-7FE4BE1CE4AE}"/>
          </ac:spMkLst>
        </pc:spChg>
      </pc:sldChg>
      <pc:sldChg chg="delSp mod">
        <pc:chgData name="ESTRELLA Michaelann" userId="3be934cb-6f53-45bf-abcd-ca715d72e5fa" providerId="ADAL" clId="{18C8D250-348B-4E53-9E91-E43E658F421E}" dt="2024-11-19T18:00:25.991" v="3" actId="478"/>
        <pc:sldMkLst>
          <pc:docMk/>
          <pc:sldMk cId="1764722571" sldId="2147483593"/>
        </pc:sldMkLst>
        <pc:spChg chg="del">
          <ac:chgData name="ESTRELLA Michaelann" userId="3be934cb-6f53-45bf-abcd-ca715d72e5fa" providerId="ADAL" clId="{18C8D250-348B-4E53-9E91-E43E658F421E}" dt="2024-11-19T18:00:25.991" v="3" actId="478"/>
          <ac:spMkLst>
            <pc:docMk/>
            <pc:sldMk cId="1764722571" sldId="2147483593"/>
            <ac:spMk id="18" creationId="{007FBECE-0808-090D-1E53-25884299A4C0}"/>
          </ac:spMkLst>
        </pc:spChg>
      </pc:sldChg>
      <pc:sldChg chg="delSp mod">
        <pc:chgData name="ESTRELLA Michaelann" userId="3be934cb-6f53-45bf-abcd-ca715d72e5fa" providerId="ADAL" clId="{18C8D250-348B-4E53-9E91-E43E658F421E}" dt="2024-11-19T18:00:15.276" v="0" actId="478"/>
        <pc:sldMkLst>
          <pc:docMk/>
          <pc:sldMk cId="1759567110" sldId="2147483595"/>
        </pc:sldMkLst>
        <pc:spChg chg="del">
          <ac:chgData name="ESTRELLA Michaelann" userId="3be934cb-6f53-45bf-abcd-ca715d72e5fa" providerId="ADAL" clId="{18C8D250-348B-4E53-9E91-E43E658F421E}" dt="2024-11-19T18:00:15.276" v="0" actId="478"/>
          <ac:spMkLst>
            <pc:docMk/>
            <pc:sldMk cId="1759567110" sldId="2147483595"/>
            <ac:spMk id="26" creationId="{4AA9BB77-AAC2-8335-3463-54584E714A1F}"/>
          </ac:spMkLst>
        </pc:spChg>
      </pc:sldChg>
      <pc:sldChg chg="delSp mod">
        <pc:chgData name="ESTRELLA Michaelann" userId="3be934cb-6f53-45bf-abcd-ca715d72e5fa" providerId="ADAL" clId="{18C8D250-348B-4E53-9E91-E43E658F421E}" dt="2024-11-19T18:00:22.394" v="2" actId="478"/>
        <pc:sldMkLst>
          <pc:docMk/>
          <pc:sldMk cId="2151878365" sldId="2147483596"/>
        </pc:sldMkLst>
        <pc:spChg chg="del">
          <ac:chgData name="ESTRELLA Michaelann" userId="3be934cb-6f53-45bf-abcd-ca715d72e5fa" providerId="ADAL" clId="{18C8D250-348B-4E53-9E91-E43E658F421E}" dt="2024-11-19T18:00:22.394" v="2" actId="478"/>
          <ac:spMkLst>
            <pc:docMk/>
            <pc:sldMk cId="2151878365" sldId="2147483596"/>
            <ac:spMk id="12" creationId="{D581C839-00DC-7B13-DD9C-4BFB868B389D}"/>
          </ac:spMkLst>
        </pc:spChg>
      </pc:sldChg>
      <pc:sldChg chg="delSp mod">
        <pc:chgData name="ESTRELLA Michaelann" userId="3be934cb-6f53-45bf-abcd-ca715d72e5fa" providerId="ADAL" clId="{18C8D250-348B-4E53-9E91-E43E658F421E}" dt="2024-11-19T18:00:19.088" v="1" actId="478"/>
        <pc:sldMkLst>
          <pc:docMk/>
          <pc:sldMk cId="3182306586" sldId="2147483597"/>
        </pc:sldMkLst>
        <pc:spChg chg="del">
          <ac:chgData name="ESTRELLA Michaelann" userId="3be934cb-6f53-45bf-abcd-ca715d72e5fa" providerId="ADAL" clId="{18C8D250-348B-4E53-9E91-E43E658F421E}" dt="2024-11-19T18:00:19.088" v="1" actId="478"/>
          <ac:spMkLst>
            <pc:docMk/>
            <pc:sldMk cId="3182306586" sldId="2147483597"/>
            <ac:spMk id="9" creationId="{C3EC3166-E549-0A07-676B-0DF8F939BA82}"/>
          </ac:spMkLst>
        </pc:spChg>
      </pc:sldChg>
      <pc:sldChg chg="delSp mod">
        <pc:chgData name="ESTRELLA Michaelann" userId="3be934cb-6f53-45bf-abcd-ca715d72e5fa" providerId="ADAL" clId="{18C8D250-348B-4E53-9E91-E43E658F421E}" dt="2024-11-19T18:00:35.567" v="5" actId="478"/>
        <pc:sldMkLst>
          <pc:docMk/>
          <pc:sldMk cId="1493963348" sldId="2147483598"/>
        </pc:sldMkLst>
        <pc:spChg chg="del">
          <ac:chgData name="ESTRELLA Michaelann" userId="3be934cb-6f53-45bf-abcd-ca715d72e5fa" providerId="ADAL" clId="{18C8D250-348B-4E53-9E91-E43E658F421E}" dt="2024-11-19T18:00:35.567" v="5" actId="478"/>
          <ac:spMkLst>
            <pc:docMk/>
            <pc:sldMk cId="1493963348" sldId="2147483598"/>
            <ac:spMk id="21" creationId="{BA2616D9-34EF-5E6E-D225-4F75345128D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66F28-F978-411A-80EF-C8C8AAD00CB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5015C-825D-4CA0-BF13-29748A4B9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7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19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4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23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3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15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015C-825D-4CA0-BF13-29748A4B97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08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37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78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B5F9889-5F77-D13B-DA18-1DB87A901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75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KPLANS23 INT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7FBC-7E22-F443-90C2-51EA1B42B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31" y="329047"/>
            <a:ext cx="11280537" cy="472191"/>
          </a:xfrm>
          <a:prstGeom prst="rect">
            <a:avLst/>
          </a:prstGeom>
        </p:spPr>
        <p:txBody>
          <a:bodyPr anchor="t"/>
          <a:lstStyle>
            <a:lvl1pPr>
              <a:defRPr sz="4400">
                <a:solidFill>
                  <a:srgbClr val="DB07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8FF6067-6724-486C-BC3F-E7646274A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059" y="6248401"/>
            <a:ext cx="1337211" cy="35441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FB95EC-59C2-4543-A32C-D04B745C16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5731" y="837533"/>
            <a:ext cx="11280536" cy="472191"/>
          </a:xfrm>
        </p:spPr>
        <p:txBody>
          <a:bodyPr anchor="t"/>
          <a:lstStyle>
            <a:lvl1pPr>
              <a:defRPr sz="2400" b="1" spc="-150">
                <a:latin typeface="Helvetica Now Display (Body)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69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2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01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7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1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9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05F853-02DC-52BD-8040-3777871660F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73725" y="6720840"/>
            <a:ext cx="876300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9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C1 - Internal use</a:t>
            </a:r>
          </a:p>
        </p:txBody>
      </p:sp>
    </p:spTree>
    <p:extLst>
      <p:ext uri="{BB962C8B-B14F-4D97-AF65-F5344CB8AC3E}">
        <p14:creationId xmlns:p14="http://schemas.microsoft.com/office/powerpoint/2010/main" val="124136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9.jpe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tiff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Bonding Concentrate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3E0DB"/>
                </a:solidFill>
              </a:rPr>
              <a:t>One use will change your hair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906DDD8-D925-B988-26E6-103DDEB5B0A1}"/>
              </a:ext>
            </a:extLst>
          </p:cNvPr>
          <p:cNvGrpSpPr/>
          <p:nvPr/>
        </p:nvGrpSpPr>
        <p:grpSpPr>
          <a:xfrm>
            <a:off x="9201464" y="3732940"/>
            <a:ext cx="3404317" cy="2489004"/>
            <a:chOff x="6633633" y="2529985"/>
            <a:chExt cx="5989605" cy="4081993"/>
          </a:xfrm>
        </p:grpSpPr>
        <p:pic>
          <p:nvPicPr>
            <p:cNvPr id="14" name="Picture 13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9617858C-45BE-3D94-83B8-F000455BA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5774" y="3601552"/>
              <a:ext cx="1026801" cy="253369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D76F9FD-B402-CA18-53AA-B1F67E0F7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33633" y="3938580"/>
              <a:ext cx="899105" cy="2673398"/>
            </a:xfrm>
            <a:prstGeom prst="rect">
              <a:avLst/>
            </a:prstGeom>
          </p:spPr>
        </p:pic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19F6C0C-5B2C-AE95-9249-257D6D42CE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515" b="89842" l="9645" r="89848">
                          <a14:foregroundMark x1="52792" y1="7901" x2="80711" y2="5418"/>
                          <a14:foregroundMark x1="76650" y1="12190" x2="61929" y2="4515"/>
                          <a14:foregroundMark x1="76650" y1="5643" x2="40609" y2="8352"/>
                          <a14:foregroundMark x1="40609" y1="8352" x2="68528" y2="22122"/>
                          <a14:foregroundMark x1="60406" y1="25056" x2="81726" y2="110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30412" y="2707297"/>
              <a:ext cx="1712025" cy="384840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9FF6718-2E36-27B3-1F33-1F4E709A0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5508" y="2529985"/>
              <a:ext cx="2029531" cy="395948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6DCD863-41D2-6C06-6220-48F9DCB71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202020"/>
                </a:clrFrom>
                <a:clrTo>
                  <a:srgbClr val="20202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215772" y="3625704"/>
              <a:ext cx="1326667" cy="2495477"/>
            </a:xfrm>
            <a:prstGeom prst="rect">
              <a:avLst/>
            </a:prstGeom>
          </p:spPr>
        </p:pic>
        <p:pic>
          <p:nvPicPr>
            <p:cNvPr id="19" name="Picture 18" descr="A picture containing text, toiletry, skin cream, lotion&#10;&#10;Description automatically generated">
              <a:extLst>
                <a:ext uri="{FF2B5EF4-FFF2-40B4-BE49-F238E27FC236}">
                  <a16:creationId xmlns:a16="http://schemas.microsoft.com/office/drawing/2014/main" id="{8C4A0193-C2E3-7E6B-7341-9E777DFBE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650" b="93850" l="10000" r="90000">
                          <a14:foregroundMark x1="42900" y1="6300" x2="44450" y2="46500"/>
                          <a14:foregroundMark x1="44450" y1="46500" x2="51000" y2="79950"/>
                          <a14:foregroundMark x1="51000" y1="79950" x2="50300" y2="91150"/>
                          <a14:foregroundMark x1="50300" y1="91150" x2="57700" y2="75200"/>
                          <a14:foregroundMark x1="57700" y1="75200" x2="51150" y2="17650"/>
                          <a14:foregroundMark x1="51150" y1="17650" x2="56050" y2="10850"/>
                          <a14:foregroundMark x1="56050" y1="10850" x2="42200" y2="6650"/>
                          <a14:foregroundMark x1="44700" y1="93700" x2="57150" y2="938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0276" y="3361831"/>
              <a:ext cx="2892962" cy="2892962"/>
            </a:xfrm>
            <a:prstGeom prst="rect">
              <a:avLst/>
            </a:prstGeom>
          </p:spPr>
        </p:pic>
      </p:grpSp>
      <p:pic>
        <p:nvPicPr>
          <p:cNvPr id="23" name="Picture 22" descr="A person with long hair&#10;&#10;Description automatically generated">
            <a:extLst>
              <a:ext uri="{FF2B5EF4-FFF2-40B4-BE49-F238E27FC236}">
                <a16:creationId xmlns:a16="http://schemas.microsoft.com/office/drawing/2014/main" id="{82C25DB7-68D5-AB63-7ED3-0268ABD66DD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5" r="24826"/>
          <a:stretch/>
        </p:blipFill>
        <p:spPr>
          <a:xfrm>
            <a:off x="435046" y="1807263"/>
            <a:ext cx="2870598" cy="3732254"/>
          </a:xfrm>
          <a:prstGeom prst="rect">
            <a:avLst/>
          </a:prstGeom>
        </p:spPr>
      </p:pic>
      <p:pic>
        <p:nvPicPr>
          <p:cNvPr id="25" name="Picture 24" descr="A person with long hair&#10;&#10;Description automatically generated">
            <a:extLst>
              <a:ext uri="{FF2B5EF4-FFF2-40B4-BE49-F238E27FC236}">
                <a16:creationId xmlns:a16="http://schemas.microsoft.com/office/drawing/2014/main" id="{0A20F91E-D293-0ABB-9E0B-305E0B8ABDE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r="27136"/>
          <a:stretch/>
        </p:blipFill>
        <p:spPr>
          <a:xfrm>
            <a:off x="3282397" y="1807263"/>
            <a:ext cx="2850330" cy="3732254"/>
          </a:xfrm>
          <a:prstGeom prst="rect">
            <a:avLst/>
          </a:prstGeom>
        </p:spPr>
      </p:pic>
      <p:pic>
        <p:nvPicPr>
          <p:cNvPr id="1026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9864E015-D362-57E9-2E15-0E025E427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712489" y="1389885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9CBBECD-1627-0263-BDEC-DDF4F9B997F3}"/>
              </a:ext>
            </a:extLst>
          </p:cNvPr>
          <p:cNvSpPr txBox="1"/>
          <p:nvPr/>
        </p:nvSpPr>
        <p:spPr>
          <a:xfrm>
            <a:off x="10432753" y="1945904"/>
            <a:ext cx="1270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224M+  TikTok Views in 2024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0F7829-5BDE-FD57-CCFC-138A93BEBFAC}"/>
              </a:ext>
            </a:extLst>
          </p:cNvPr>
          <p:cNvSpPr/>
          <p:nvPr/>
        </p:nvSpPr>
        <p:spPr>
          <a:xfrm>
            <a:off x="6582026" y="1900032"/>
            <a:ext cx="2398052" cy="3639485"/>
          </a:xfrm>
          <a:prstGeom prst="rect">
            <a:avLst/>
          </a:prstGeom>
          <a:solidFill>
            <a:schemeClr val="tx1"/>
          </a:solidFill>
          <a:ln>
            <a:solidFill>
              <a:srgbClr val="C3E0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Claims</a:t>
            </a:r>
          </a:p>
          <a:p>
            <a:pPr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i="0" u="none" strike="noStrike" kern="1200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Combats 1 Year Of Visible Damage In 1 Use</a:t>
            </a: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Stronger Hair, Immediate Results</a:t>
            </a:r>
            <a:endParaRPr lang="en-US" sz="180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595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32" y="329047"/>
            <a:ext cx="11280536" cy="47219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Bonding Concentrate 5-minute Mask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3E0DB"/>
                </a:solidFill>
              </a:rPr>
              <a:t>Deep Hydration, Deep Bond Repair</a:t>
            </a:r>
          </a:p>
          <a:p>
            <a:pPr marL="0" indent="0">
              <a:buNone/>
            </a:pPr>
            <a:endParaRPr lang="en-US" dirty="0">
              <a:solidFill>
                <a:srgbClr val="C3E0DB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9FF6718-2E36-27B3-1F33-1F4E709A0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3009" y="1828799"/>
            <a:ext cx="2098991" cy="4393145"/>
          </a:xfrm>
          <a:prstGeom prst="rect">
            <a:avLst/>
          </a:prstGeom>
        </p:spPr>
      </p:pic>
      <p:pic>
        <p:nvPicPr>
          <p:cNvPr id="12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5437D099-60B5-F0D6-0DD7-27734C2D22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712489" y="1389885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1C6650-5399-C215-C0EE-67A90830AD76}"/>
              </a:ext>
            </a:extLst>
          </p:cNvPr>
          <p:cNvSpPr txBox="1"/>
          <p:nvPr/>
        </p:nvSpPr>
        <p:spPr>
          <a:xfrm>
            <a:off x="10512782" y="1900032"/>
            <a:ext cx="155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92M+ Views on TikTok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25EB01-7CE7-A629-234E-34B08D4CBAF3}"/>
              </a:ext>
            </a:extLst>
          </p:cNvPr>
          <p:cNvSpPr/>
          <p:nvPr/>
        </p:nvSpPr>
        <p:spPr>
          <a:xfrm>
            <a:off x="5471793" y="1557475"/>
            <a:ext cx="3751740" cy="4539061"/>
          </a:xfrm>
          <a:prstGeom prst="rect">
            <a:avLst/>
          </a:prstGeom>
          <a:solidFill>
            <a:schemeClr val="tx1"/>
          </a:solidFill>
          <a:ln>
            <a:solidFill>
              <a:srgbClr val="C3E0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chemeClr val="bg1"/>
                </a:solidFill>
                <a:latin typeface="Helvetica Now Display" panose="020B0504030202020204"/>
              </a:rPr>
              <a:t>Claims</a:t>
            </a: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i="0" u="none" strike="noStrike" kern="1200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Intense Moisture &amp; Strength In 1 Use</a:t>
            </a:r>
            <a:endParaRPr lang="en-US" sz="180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16% Conditioning Care Complex For 72 Hours Of Ultra Hydration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2x Shine For 3 Days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3x Stronger Inside &amp; Out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14x Easier Detangling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Product Did Not Strip Hair Color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Suitable For Color-treated Hair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</p:txBody>
      </p:sp>
      <p:pic>
        <p:nvPicPr>
          <p:cNvPr id="23" name="Picture 22" descr="A person holding a strand of hair&#10;&#10;Description automatically generated">
            <a:extLst>
              <a:ext uri="{FF2B5EF4-FFF2-40B4-BE49-F238E27FC236}">
                <a16:creationId xmlns:a16="http://schemas.microsoft.com/office/drawing/2014/main" id="{773E93C8-6118-440B-9700-F4B75B962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5" y="1541326"/>
            <a:ext cx="4555210" cy="45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0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32" y="329047"/>
            <a:ext cx="11280536" cy="47219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Bonding Concentrate Leave-in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3E0DB"/>
                </a:solidFill>
              </a:rPr>
              <a:t>Leave-in repair, Leave out damage</a:t>
            </a:r>
          </a:p>
        </p:txBody>
      </p:sp>
      <p:pic>
        <p:nvPicPr>
          <p:cNvPr id="13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C6EDAC30-4871-B1AF-D94D-02C777335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712489" y="1389885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A739A46-15B1-C9C3-B86F-971A927FA624}"/>
              </a:ext>
            </a:extLst>
          </p:cNvPr>
          <p:cNvSpPr txBox="1"/>
          <p:nvPr/>
        </p:nvSpPr>
        <p:spPr>
          <a:xfrm>
            <a:off x="10512782" y="1900032"/>
            <a:ext cx="1679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104M+ Views on TikTok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2347B5-3DDB-BC37-7962-1CAC00DA1E97}"/>
              </a:ext>
            </a:extLst>
          </p:cNvPr>
          <p:cNvSpPr/>
          <p:nvPr/>
        </p:nvSpPr>
        <p:spPr>
          <a:xfrm>
            <a:off x="6008125" y="1878274"/>
            <a:ext cx="3086577" cy="4539061"/>
          </a:xfrm>
          <a:prstGeom prst="rect">
            <a:avLst/>
          </a:prstGeom>
          <a:solidFill>
            <a:schemeClr val="tx1"/>
          </a:solidFill>
          <a:ln>
            <a:solidFill>
              <a:srgbClr val="C3E0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Claims</a:t>
            </a:r>
          </a:p>
          <a:p>
            <a:pPr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US" i="0" u="none" strike="noStrike" kern="1200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Strength Repair In 1 Use</a:t>
            </a: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Bond Repair On The Go</a:t>
            </a:r>
            <a:endParaRPr lang="en-US" sz="180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Heat Protection Up To 450F/230C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88% Visual Reduction In Split Ends</a:t>
            </a: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2x Less Breakage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10x Smoother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Product Did Not Strip Hair Color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indent="-34290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Suitable For Color-treated Hair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</p:txBody>
      </p:sp>
      <p:pic>
        <p:nvPicPr>
          <p:cNvPr id="23" name="Picture 22" descr="A picture containing text, toiletry, skin cream, lotion&#10;&#10;Description automatically generated">
            <a:extLst>
              <a:ext uri="{FF2B5EF4-FFF2-40B4-BE49-F238E27FC236}">
                <a16:creationId xmlns:a16="http://schemas.microsoft.com/office/drawing/2014/main" id="{5DC4AD04-0836-09DC-E5FC-5EB9B68766E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50" b="93850" l="10000" r="90000">
                        <a14:foregroundMark x1="42900" y1="6300" x2="44450" y2="46500"/>
                        <a14:foregroundMark x1="44450" y1="46500" x2="51000" y2="79950"/>
                        <a14:foregroundMark x1="51000" y1="79950" x2="50300" y2="91150"/>
                        <a14:foregroundMark x1="50300" y1="91150" x2="57700" y2="75200"/>
                        <a14:foregroundMark x1="57700" y1="75200" x2="51150" y2="17650"/>
                        <a14:foregroundMark x1="51150" y1="17650" x2="56050" y2="10850"/>
                        <a14:foregroundMark x1="56050" y1="10850" x2="42200" y2="6650"/>
                        <a14:foregroundMark x1="44700" y1="93700" x2="57150" y2="93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5106" y="2485513"/>
            <a:ext cx="3626212" cy="36262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B21C6B-6731-636D-47BA-0E12FFE722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624" y="1389885"/>
            <a:ext cx="4539061" cy="453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Color Gloss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7B2CE"/>
                </a:solidFill>
              </a:rPr>
              <a:t>Ignite your Shades EQ shine. / Your Shades EQ insurance. Salon-inspired glossing range for lasting color &amp; revolutionary shine.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52BF9-2D5F-1180-9E18-C272BFA55E4F}"/>
              </a:ext>
            </a:extLst>
          </p:cNvPr>
          <p:cNvSpPr/>
          <p:nvPr/>
        </p:nvSpPr>
        <p:spPr>
          <a:xfrm>
            <a:off x="5759807" y="2300874"/>
            <a:ext cx="3261306" cy="3557486"/>
          </a:xfrm>
          <a:prstGeom prst="rect">
            <a:avLst/>
          </a:prstGeom>
          <a:noFill/>
          <a:ln>
            <a:solidFill>
              <a:srgbClr val="F7B2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atin typeface="Helvetica Now Display" panose="020B0504030202020204"/>
              </a:rPr>
              <a:t>Claims</a:t>
            </a:r>
          </a:p>
          <a:p>
            <a:endParaRPr lang="en-US" sz="2200" b="1" dirty="0">
              <a:latin typeface="Helvetica Now Display" panose="020B0504030202020204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Helvetica Now Display" panose="020B0504030202020204"/>
              </a:rPr>
              <a:t>Color vibrancy for up to 32 washes*</a:t>
            </a:r>
          </a:p>
          <a:p>
            <a:pPr marL="342900" indent="-342900">
              <a:buAutoNum type="arabicPeriod"/>
            </a:pPr>
            <a:r>
              <a:rPr lang="en-US" dirty="0">
                <a:latin typeface="Helvetica Now Display" panose="020B0504030202020204"/>
              </a:rPr>
              <a:t>2. Intense, molecular-level shine</a:t>
            </a:r>
          </a:p>
          <a:p>
            <a:pPr marL="342900" indent="-342900">
              <a:buAutoNum type="arabicPeriod"/>
            </a:pPr>
            <a:r>
              <a:rPr lang="en-US" dirty="0">
                <a:latin typeface="Helvetica Now Display" panose="020B0504030202020204"/>
              </a:rPr>
              <a:t>+76% shinier hair** </a:t>
            </a:r>
          </a:p>
          <a:p>
            <a:pPr marL="342900" indent="-342900">
              <a:buAutoNum type="arabicPeriod"/>
            </a:pPr>
            <a:r>
              <a:rPr lang="en-US" dirty="0">
                <a:latin typeface="Helvetica Now Display" panose="020B0504030202020204"/>
              </a:rPr>
              <a:t>Acidic pH formulas seal the cuticle &amp; lock in shine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3568B45-C4F4-549D-B0EC-9616327A8E57}"/>
              </a:ext>
            </a:extLst>
          </p:cNvPr>
          <p:cNvGrpSpPr/>
          <p:nvPr/>
        </p:nvGrpSpPr>
        <p:grpSpPr>
          <a:xfrm>
            <a:off x="9358559" y="3077427"/>
            <a:ext cx="2709333" cy="3451526"/>
            <a:chOff x="-549817" y="514478"/>
            <a:chExt cx="5439298" cy="6876492"/>
          </a:xfrm>
        </p:grpSpPr>
        <p:pic>
          <p:nvPicPr>
            <p:cNvPr id="10" name="Picture 9" descr="A group of black bottles&#10;&#10;Description automatically generated">
              <a:extLst>
                <a:ext uri="{FF2B5EF4-FFF2-40B4-BE49-F238E27FC236}">
                  <a16:creationId xmlns:a16="http://schemas.microsoft.com/office/drawing/2014/main" id="{A4D5CDBD-25E1-D6D2-F3A4-B15E9A309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7" t="4122" r="81542" b="-4122"/>
            <a:stretch/>
          </p:blipFill>
          <p:spPr>
            <a:xfrm>
              <a:off x="-549817" y="532970"/>
              <a:ext cx="1585782" cy="6858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 descr="A group of black bottles&#10;&#10;Description automatically generated">
              <a:extLst>
                <a:ext uri="{FF2B5EF4-FFF2-40B4-BE49-F238E27FC236}">
                  <a16:creationId xmlns:a16="http://schemas.microsoft.com/office/drawing/2014/main" id="{B1C1EC83-B15C-D461-F46A-D966BAFBED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55" t="4122" r="67048" b="-4122"/>
            <a:stretch/>
          </p:blipFill>
          <p:spPr>
            <a:xfrm>
              <a:off x="2365101" y="532970"/>
              <a:ext cx="1603828" cy="6858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 descr="A group of black bottles&#10;&#10;Description automatically generated">
              <a:extLst>
                <a:ext uri="{FF2B5EF4-FFF2-40B4-BE49-F238E27FC236}">
                  <a16:creationId xmlns:a16="http://schemas.microsoft.com/office/drawing/2014/main" id="{C9060F8E-1705-DB8D-8A17-CA5791B7D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73" t="4122" r="40457" b="-4122"/>
            <a:stretch/>
          </p:blipFill>
          <p:spPr>
            <a:xfrm>
              <a:off x="3554167" y="514478"/>
              <a:ext cx="1335314" cy="6858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 descr="A group of black bottles&#10;&#10;Description automatically generated">
              <a:extLst>
                <a:ext uri="{FF2B5EF4-FFF2-40B4-BE49-F238E27FC236}">
                  <a16:creationId xmlns:a16="http://schemas.microsoft.com/office/drawing/2014/main" id="{612D25E8-00D8-3129-B11C-1BCAAE6A8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20" t="4122" r="51479" b="-4122"/>
            <a:stretch/>
          </p:blipFill>
          <p:spPr>
            <a:xfrm>
              <a:off x="838200" y="532970"/>
              <a:ext cx="1742712" cy="68580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9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DFB5FDCE-2452-DAFA-5DE3-E98C1167F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712489" y="1389885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5112458-67C6-D677-07E5-897BFA2D4E96}"/>
              </a:ext>
            </a:extLst>
          </p:cNvPr>
          <p:cNvSpPr txBox="1"/>
          <p:nvPr/>
        </p:nvSpPr>
        <p:spPr>
          <a:xfrm>
            <a:off x="10512782" y="1900032"/>
            <a:ext cx="1270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230M+ Views on TikTok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B5671A-D16E-5F79-2026-852789D311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31" y="170546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2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Color Gloss Heat Protection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7B2CE"/>
                </a:solidFill>
              </a:rPr>
              <a:t>Locks in color, shields out damage from heat, pollution, and minerals</a:t>
            </a:r>
          </a:p>
        </p:txBody>
      </p:sp>
      <p:pic>
        <p:nvPicPr>
          <p:cNvPr id="4" name="Picture 3" descr="A group of black bottles&#10;&#10;Description automatically generated">
            <a:extLst>
              <a:ext uri="{FF2B5EF4-FFF2-40B4-BE49-F238E27FC236}">
                <a16:creationId xmlns:a16="http://schemas.microsoft.com/office/drawing/2014/main" id="{49A20706-AC44-F77A-D9FF-50F5244355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3" t="4122" r="40457" b="-4122"/>
          <a:stretch/>
        </p:blipFill>
        <p:spPr>
          <a:xfrm>
            <a:off x="10363124" y="1387664"/>
            <a:ext cx="1065375" cy="5513674"/>
          </a:xfrm>
          <a:prstGeom prst="rect">
            <a:avLst/>
          </a:prstGeom>
          <a:ln>
            <a:noFill/>
          </a:ln>
        </p:spPr>
      </p:pic>
      <p:pic>
        <p:nvPicPr>
          <p:cNvPr id="12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9785159E-4DEB-2DB2-D08E-D2D605AE4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460089" y="877517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2524B5-5117-78B3-FCE3-DDD4FD2D8E42}"/>
              </a:ext>
            </a:extLst>
          </p:cNvPr>
          <p:cNvSpPr txBox="1"/>
          <p:nvPr/>
        </p:nvSpPr>
        <p:spPr>
          <a:xfrm>
            <a:off x="10260382" y="1387664"/>
            <a:ext cx="1270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113M+ Views on TikTok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75783D-CAE4-FE83-BA52-EF07C4C1F52E}"/>
              </a:ext>
            </a:extLst>
          </p:cNvPr>
          <p:cNvSpPr/>
          <p:nvPr/>
        </p:nvSpPr>
        <p:spPr>
          <a:xfrm>
            <a:off x="4799915" y="1599490"/>
            <a:ext cx="4260027" cy="4236311"/>
          </a:xfrm>
          <a:prstGeom prst="rect">
            <a:avLst/>
          </a:prstGeom>
          <a:noFill/>
          <a:ln>
            <a:solidFill>
              <a:srgbClr val="F7B2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ow Display" panose="020B0504030202020204"/>
              </a:rPr>
              <a:t>Claims</a:t>
            </a:r>
          </a:p>
          <a:p>
            <a:pPr marL="0" marR="0" lvl="0" indent="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Now Display" panose="020B0504030202020204"/>
            </a:endParaRP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ow Display" panose="020B0504030202020204"/>
              </a:rPr>
              <a:t>90% Say Hair Feels Smooth</a:t>
            </a: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ow Display" panose="020B0504030202020204"/>
              </a:rPr>
              <a:t>74% Say Hair Looks Sleek</a:t>
            </a: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ow Display" panose="020B0504030202020204"/>
              </a:rPr>
              <a:t>90% Say Hair Is Easy To Style</a:t>
            </a:r>
            <a:endParaRPr lang="en-US" sz="1800" b="0" i="0" u="none" strike="noStrike" kern="1200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marR="0" indent="-342900" algn="l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spc="0" baseline="0" dirty="0">
                <a:ln>
                  <a:noFill/>
                </a:ln>
                <a:solidFill>
                  <a:schemeClr val="bg1"/>
                </a:solidFill>
                <a:effectLst/>
                <a:latin typeface="Helvetica Now Display" panose="020B0504030202020204"/>
                <a:cs typeface="Franklin Gothic Book" panose="020B0503020102020204" pitchFamily="34" charset="0"/>
              </a:rPr>
              <a:t>Coats The Hair Without Covering Shine 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marR="0" indent="-342900" algn="l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spc="0" baseline="0" dirty="0">
                <a:ln>
                  <a:noFill/>
                </a:ln>
                <a:solidFill>
                  <a:schemeClr val="bg1"/>
                </a:solidFill>
                <a:effectLst/>
                <a:latin typeface="Helvetica Now Display" panose="020B0504030202020204"/>
              </a:rPr>
              <a:t>Acidic Ph Formulas Seal The Cuticle &amp; Lock In Shine 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marR="0" indent="-342900" algn="l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spc="0" baseline="0" dirty="0">
                <a:ln>
                  <a:noFill/>
                </a:ln>
                <a:solidFill>
                  <a:schemeClr val="bg1"/>
                </a:solidFill>
                <a:effectLst/>
                <a:latin typeface="Helvetica Now Display" panose="020B0504030202020204"/>
                <a:cs typeface="Franklin Gothic Book" panose="020B0503020102020204" pitchFamily="34" charset="0"/>
              </a:rPr>
              <a:t>13x Smoother Hair/Easier To Detangle*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marR="0" indent="-342900" algn="l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kern="1200" spc="0" baseline="0" dirty="0">
                <a:ln>
                  <a:noFill/>
                </a:ln>
                <a:solidFill>
                  <a:schemeClr val="bg1"/>
                </a:solidFill>
                <a:effectLst/>
                <a:latin typeface="Helvetica Now Display" panose="020B0504030202020204"/>
                <a:cs typeface="Franklin Gothic Book" panose="020B0503020102020204" pitchFamily="34" charset="0"/>
              </a:rPr>
              <a:t>6x Hydration Boost*</a:t>
            </a: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</p:txBody>
      </p:sp>
      <p:pic>
        <p:nvPicPr>
          <p:cNvPr id="16" name="Picture 15" descr="A person with long hair&#10;&#10;Description automatically generated">
            <a:extLst>
              <a:ext uri="{FF2B5EF4-FFF2-40B4-BE49-F238E27FC236}">
                <a16:creationId xmlns:a16="http://schemas.microsoft.com/office/drawing/2014/main" id="{B143BE1D-294E-8FAA-A70F-8049CB7B2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61" y="1290243"/>
            <a:ext cx="3181891" cy="454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3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8BF97-8163-E6B3-135D-6963CEA3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Acidic Bonding Curls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B6513-CF4A-7430-7206-3DEFC8744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7B2CE"/>
                </a:solidFill>
              </a:rPr>
              <a:t>Repair curl strength. Restore curl pattern.</a:t>
            </a:r>
          </a:p>
        </p:txBody>
      </p:sp>
      <p:pic>
        <p:nvPicPr>
          <p:cNvPr id="6" name="Picture 2" descr="Tiktok - Tik Tok Logo Png, Transparent Png , Transparent Png Image ...">
            <a:extLst>
              <a:ext uri="{FF2B5EF4-FFF2-40B4-BE49-F238E27FC236}">
                <a16:creationId xmlns:a16="http://schemas.microsoft.com/office/drawing/2014/main" id="{D037A16E-45BB-068E-A6A3-E54C97886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7232" r="5990" b="9274"/>
          <a:stretch/>
        </p:blipFill>
        <p:spPr bwMode="auto">
          <a:xfrm>
            <a:off x="9712489" y="1389885"/>
            <a:ext cx="1163714" cy="11694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090F77-47C1-F5C4-55AD-102D54920D6D}"/>
              </a:ext>
            </a:extLst>
          </p:cNvPr>
          <p:cNvSpPr txBox="1"/>
          <p:nvPr/>
        </p:nvSpPr>
        <p:spPr>
          <a:xfrm>
            <a:off x="10512782" y="1900032"/>
            <a:ext cx="1270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ow Display" panose="020B0504030202020204"/>
              </a:rPr>
              <a:t>56M+ Views on TikTok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A791BD-C19F-0CDE-97FB-5C5ACCCF9854}"/>
              </a:ext>
            </a:extLst>
          </p:cNvPr>
          <p:cNvSpPr/>
          <p:nvPr/>
        </p:nvSpPr>
        <p:spPr>
          <a:xfrm>
            <a:off x="5572911" y="2033995"/>
            <a:ext cx="3261306" cy="3801805"/>
          </a:xfrm>
          <a:prstGeom prst="rect">
            <a:avLst/>
          </a:prstGeom>
          <a:noFill/>
          <a:ln>
            <a:solidFill>
              <a:srgbClr val="F7B2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b="1" i="0" u="none" strike="noStrike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Claims</a:t>
            </a:r>
          </a:p>
          <a:p>
            <a:pPr marR="0" lvl="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b="0" i="0" u="none" strike="noStrike" dirty="0">
              <a:solidFill>
                <a:schemeClr val="bg1"/>
              </a:solidFill>
              <a:effectLst/>
              <a:latin typeface="Helvetica Now Display" panose="020B0504030202020204"/>
            </a:endParaRP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Silicone-free care bonding care to restore the pattern of curls &amp; coils.</a:t>
            </a:r>
            <a:endParaRPr lang="en-US" dirty="0">
              <a:solidFill>
                <a:schemeClr val="bg1"/>
              </a:solidFill>
              <a:latin typeface="Helvetica Now Display" panose="020B0504030202020204"/>
            </a:endParaRP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Build bonds + repair inner curl strength </a:t>
            </a: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92% saw healthier &amp; more defined curls in 1 use</a:t>
            </a:r>
          </a:p>
          <a:p>
            <a:pPr marL="342900" marR="0" lvl="0" indent="-342900" algn="l" defTabSz="456758" rtl="0" eaLnBrk="1" fontAlgn="base" latinLnBrk="0" hangingPunct="1">
              <a:lnSpc>
                <a:spcPts val="16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Helvetica Now Display" panose="020B0504030202020204"/>
              </a:rPr>
              <a:t>Silicone-free formulas hydrate + improve curl elasticity</a:t>
            </a:r>
          </a:p>
        </p:txBody>
      </p:sp>
      <p:pic>
        <p:nvPicPr>
          <p:cNvPr id="19" name="Picture 18" descr="A person with curly hair&#10;&#10;Description automatically generated">
            <a:extLst>
              <a:ext uri="{FF2B5EF4-FFF2-40B4-BE49-F238E27FC236}">
                <a16:creationId xmlns:a16="http://schemas.microsoft.com/office/drawing/2014/main" id="{B8618596-E3EA-542A-0147-2962300F1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36" y="1309724"/>
            <a:ext cx="3528603" cy="5040861"/>
          </a:xfrm>
          <a:prstGeom prst="rect">
            <a:avLst/>
          </a:prstGeom>
        </p:spPr>
      </p:pic>
      <p:pic>
        <p:nvPicPr>
          <p:cNvPr id="24" name="Picture 23" descr="A group of white bottles&#10;&#10;Description automatically generated">
            <a:extLst>
              <a:ext uri="{FF2B5EF4-FFF2-40B4-BE49-F238E27FC236}">
                <a16:creationId xmlns:a16="http://schemas.microsoft.com/office/drawing/2014/main" id="{15D1434E-5A7E-49B5-D2C0-91494F1A43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5" t="25983" r="25469" b="23194"/>
          <a:stretch/>
        </p:blipFill>
        <p:spPr>
          <a:xfrm>
            <a:off x="9614098" y="2998382"/>
            <a:ext cx="2344940" cy="283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340</Words>
  <Application>Microsoft Office PowerPoint</Application>
  <PresentationFormat>Widescreen</PresentationFormat>
  <Paragraphs>69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Helvetica Now Display</vt:lpstr>
      <vt:lpstr>Helvetica Now Display (Body)</vt:lpstr>
      <vt:lpstr>1_office theme</vt:lpstr>
      <vt:lpstr>Acidic Bonding Concentrate</vt:lpstr>
      <vt:lpstr>Acidic Bonding Concentrate 5-minute Mask</vt:lpstr>
      <vt:lpstr>Acidic Bonding Concentrate Leave-in Treatment</vt:lpstr>
      <vt:lpstr>Acidic Color Gloss</vt:lpstr>
      <vt:lpstr>Acidic Color Gloss Heat Protection Treatment</vt:lpstr>
      <vt:lpstr>Acidic Bonding Curls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SALAM Shabrin</dc:creator>
  <cp:lastModifiedBy>ESTRELLA Michaelann</cp:lastModifiedBy>
  <cp:revision>2</cp:revision>
  <dcterms:created xsi:type="dcterms:W3CDTF">2024-10-01T17:46:43Z</dcterms:created>
  <dcterms:modified xsi:type="dcterms:W3CDTF">2024-11-19T18:00:38Z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3b7177-c66c-4b22-a350-7ee86f9a1e74_Enabled">
    <vt:lpwstr>true</vt:lpwstr>
  </property>
  <property fmtid="{D5CDD505-2E9C-101B-9397-08002B2CF9AE}" pid="3" name="MSIP_Label_f43b7177-c66c-4b22-a350-7ee86f9a1e74_SetDate">
    <vt:lpwstr>2024-10-01T17:46:44Z</vt:lpwstr>
  </property>
  <property fmtid="{D5CDD505-2E9C-101B-9397-08002B2CF9AE}" pid="4" name="MSIP_Label_f43b7177-c66c-4b22-a350-7ee86f9a1e74_Method">
    <vt:lpwstr>Standard</vt:lpwstr>
  </property>
  <property fmtid="{D5CDD505-2E9C-101B-9397-08002B2CF9AE}" pid="5" name="MSIP_Label_f43b7177-c66c-4b22-a350-7ee86f9a1e74_Name">
    <vt:lpwstr>C1_Internal use</vt:lpwstr>
  </property>
  <property fmtid="{D5CDD505-2E9C-101B-9397-08002B2CF9AE}" pid="6" name="MSIP_Label_f43b7177-c66c-4b22-a350-7ee86f9a1e74_SiteId">
    <vt:lpwstr>e4e1abd9-eac7-4a71-ab52-da5c998aa7ba</vt:lpwstr>
  </property>
  <property fmtid="{D5CDD505-2E9C-101B-9397-08002B2CF9AE}" pid="7" name="MSIP_Label_f43b7177-c66c-4b22-a350-7ee86f9a1e74_ActionId">
    <vt:lpwstr>013a2fd8-851a-47d2-b4c0-f67aafaf6ec1</vt:lpwstr>
  </property>
  <property fmtid="{D5CDD505-2E9C-101B-9397-08002B2CF9AE}" pid="8" name="MSIP_Label_f43b7177-c66c-4b22-a350-7ee86f9a1e74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C1 - Internal use</vt:lpwstr>
  </property>
</Properties>
</file>