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3" r:id="rId4"/>
    <p:sldId id="267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ersion 1" id="{8FFC7722-87C0-2C4C-AD04-D3CE4F880199}">
          <p14:sldIdLst>
            <p14:sldId id="256"/>
            <p14:sldId id="257"/>
            <p14:sldId id="263"/>
            <p14:sldId id="267"/>
            <p14:sldId id="259"/>
            <p14:sldId id="260"/>
            <p14:sldId id="26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7EA9"/>
    <a:srgbClr val="FFCA15"/>
    <a:srgbClr val="00B4F3"/>
    <a:srgbClr val="05A8AA"/>
    <a:srgbClr val="CF00CF"/>
    <a:srgbClr val="DA0A79"/>
    <a:srgbClr val="900591"/>
    <a:srgbClr val="780778"/>
    <a:srgbClr val="5D085D"/>
    <a:srgbClr val="4407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87"/>
    <p:restoredTop sz="88553"/>
  </p:normalViewPr>
  <p:slideViewPr>
    <p:cSldViewPr snapToGrid="0" snapToObjects="1">
      <p:cViewPr varScale="1">
        <p:scale>
          <a:sx n="118" d="100"/>
          <a:sy n="118" d="100"/>
        </p:scale>
        <p:origin x="51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297389204399186E-2"/>
          <c:y val="4.1541391037775134E-2"/>
          <c:w val="0.92721062741443516"/>
          <c:h val="0.768816811501503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2-5 Yrs</c:v>
                </c:pt>
              </c:strCache>
            </c:strRef>
          </c:tx>
          <c:spPr>
            <a:solidFill>
              <a:srgbClr val="CF00C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Sheet1!$B$2:$B$6</c:f>
              <c:numCache>
                <c:formatCode>0%</c:formatCode>
                <c:ptCount val="5"/>
                <c:pt idx="0">
                  <c:v>0.48</c:v>
                </c:pt>
                <c:pt idx="1">
                  <c:v>0.35</c:v>
                </c:pt>
                <c:pt idx="2">
                  <c:v>0.28999999999999998</c:v>
                </c:pt>
                <c:pt idx="3">
                  <c:v>0.34</c:v>
                </c:pt>
                <c:pt idx="4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BF-F84D-9250-6C0B7843AAC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6-9 Yrs</c:v>
                </c:pt>
              </c:strCache>
            </c:strRef>
          </c:tx>
          <c:spPr>
            <a:solidFill>
              <a:srgbClr val="05A8A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Sheet1!$C$2:$C$6</c:f>
              <c:numCache>
                <c:formatCode>0%</c:formatCode>
                <c:ptCount val="5"/>
                <c:pt idx="0">
                  <c:v>0.28000000000000003</c:v>
                </c:pt>
                <c:pt idx="1">
                  <c:v>0.37</c:v>
                </c:pt>
                <c:pt idx="2">
                  <c:v>0.34</c:v>
                </c:pt>
                <c:pt idx="3">
                  <c:v>0.28000000000000003</c:v>
                </c:pt>
                <c:pt idx="4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DBF-F84D-9250-6C0B7843AAC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10+ Yrs</c:v>
                </c:pt>
              </c:strCache>
            </c:strRef>
          </c:tx>
          <c:spPr>
            <a:solidFill>
              <a:srgbClr val="0A7EA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Sheet1!$D$2:$D$6</c:f>
              <c:numCache>
                <c:formatCode>0%</c:formatCode>
                <c:ptCount val="5"/>
                <c:pt idx="0">
                  <c:v>0.25</c:v>
                </c:pt>
                <c:pt idx="1">
                  <c:v>0.28000000000000003</c:v>
                </c:pt>
                <c:pt idx="2">
                  <c:v>0.37</c:v>
                </c:pt>
                <c:pt idx="3">
                  <c:v>0.39</c:v>
                </c:pt>
                <c:pt idx="4">
                  <c:v>0.31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DBF-F84D-9250-6C0B7843AA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314742064"/>
        <c:axId val="314743744"/>
      </c:barChart>
      <c:lineChart>
        <c:grouping val="standard"/>
        <c:varyColors val="0"/>
        <c:ser>
          <c:idx val="3"/>
          <c:order val="3"/>
          <c:tx>
            <c:strRef>
              <c:f>Sheet1!$E$1</c:f>
              <c:strCache>
                <c:ptCount val="1"/>
                <c:pt idx="0">
                  <c:v>Avg Yrs in Industry</c:v>
                </c:pt>
              </c:strCache>
            </c:strRef>
          </c:tx>
          <c:spPr>
            <a:ln w="28575" cap="rnd">
              <a:solidFill>
                <a:srgbClr val="FFCA15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1621621621621623E-2"/>
                  <c:y val="-4.37675070028011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DBF-F84D-9250-6C0B7843AAC0}"/>
                </c:ext>
              </c:extLst>
            </c:dLbl>
            <c:dLbl>
              <c:idx val="1"/>
              <c:layout>
                <c:manualLayout>
                  <c:x val="-2.1621621621621682E-2"/>
                  <c:y val="-6.12745098039215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DBF-F84D-9250-6C0B7843AAC0}"/>
                </c:ext>
              </c:extLst>
            </c:dLbl>
            <c:dLbl>
              <c:idx val="2"/>
              <c:layout>
                <c:manualLayout>
                  <c:x val="-2.6611226611226613E-2"/>
                  <c:y val="-6.12745098039215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DBF-F84D-9250-6C0B7843AAC0}"/>
                </c:ext>
              </c:extLst>
            </c:dLbl>
            <c:dLbl>
              <c:idx val="3"/>
              <c:layout>
                <c:manualLayout>
                  <c:x val="-2.3284823284823286E-2"/>
                  <c:y val="-6.71101774042950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DBF-F84D-9250-6C0B7843AAC0}"/>
                </c:ext>
              </c:extLst>
            </c:dLbl>
            <c:dLbl>
              <c:idx val="4"/>
              <c:layout>
                <c:manualLayout>
                  <c:x val="-3.1600831600831603E-2"/>
                  <c:y val="-4.96031746031746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DBF-F84D-9250-6C0B7843AAC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FFCA15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Sheet1!$E$2:$E$6</c:f>
              <c:numCache>
                <c:formatCode>General</c:formatCode>
                <c:ptCount val="5"/>
                <c:pt idx="0">
                  <c:v>7.6</c:v>
                </c:pt>
                <c:pt idx="1">
                  <c:v>8.3000000000000007</c:v>
                </c:pt>
                <c:pt idx="2">
                  <c:v>9.6</c:v>
                </c:pt>
                <c:pt idx="3">
                  <c:v>9.3000000000000007</c:v>
                </c:pt>
                <c:pt idx="4">
                  <c:v>8.8000000000000007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DBF-F84D-9250-6C0B7843AA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4402832"/>
        <c:axId val="314400352"/>
      </c:lineChart>
      <c:catAx>
        <c:axId val="314742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4743744"/>
        <c:crosses val="autoZero"/>
        <c:auto val="1"/>
        <c:lblAlgn val="ctr"/>
        <c:lblOffset val="100"/>
        <c:noMultiLvlLbl val="0"/>
      </c:catAx>
      <c:valAx>
        <c:axId val="314743744"/>
        <c:scaling>
          <c:orientation val="minMax"/>
          <c:max val="0.60000000000000009"/>
          <c:min val="0.2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4742064"/>
        <c:crosses val="autoZero"/>
        <c:crossBetween val="between"/>
        <c:majorUnit val="0.2"/>
      </c:valAx>
      <c:valAx>
        <c:axId val="314400352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FFCA15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4402832"/>
        <c:crosses val="max"/>
        <c:crossBetween val="between"/>
      </c:valAx>
      <c:catAx>
        <c:axId val="31440283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1440035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3408034464393926E-2"/>
          <c:y val="0.91174533578520189"/>
          <c:w val="0.89318393107121219"/>
          <c:h val="7.11035884462070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1ABB69-C484-1B4F-B71F-17CD4BE1E920}" type="datetimeFigureOut">
              <a:rPr lang="en-US" smtClean="0"/>
              <a:t>6/2/25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D801D1-6252-2448-AC3C-068732747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35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801D1-6252-2448-AC3C-068732747D5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171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My Beauty Story will promote cosmetology as a viable, promising career choice by highlighting multiple career opportunities and income potential available in the beauty &amp; wellness industry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Showcase the benefits of attending a PPD school over competitive schools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Grow brand loyalty and  build early PPD relationship with students to drive them to PPD salons and </a:t>
            </a:r>
            <a:r>
              <a:rPr lang="en-US" dirty="0" err="1"/>
              <a:t>SlaonCentric</a:t>
            </a:r>
            <a:r>
              <a:rPr lang="en-US" dirty="0"/>
              <a:t> / State RDA stores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Capitalize on students when they are most likely to engage with a brand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Highlight diverse backgrounds of industry professionals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Provide recruitment tool for PPD partner salons to promote a career in the beauty industry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801D1-6252-2448-AC3C-068732747D5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335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Admissions process in Cosmetology Schools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 in admissions meetings with potential students and their guardian/parent to ease trepidation about a career in the beauty industry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b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Career Fairs and Recruitment Events 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Showcase at career fares and industry recruitment events to promote the diverse opportunities available to cosmetology grads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 School Guidance Counselors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Perception of cosmetology as a low value career choice with high school guidance counselors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Cosmetology School Social Media Platforms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Feature on cosmetology, school and industry platforms to support the recruitment strategies of our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L’Oreal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partner school companies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801D1-6252-2448-AC3C-068732747D5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6733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[VIDEO]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801D1-6252-2448-AC3C-068732747D5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994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1113EF5-3A83-C04C-B7CF-21A466F510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" t="7813" b="781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B552E6C4-D86A-484A-BD78-BE092EA2B835}"/>
              </a:ext>
            </a:extLst>
          </p:cNvPr>
          <p:cNvGrpSpPr/>
          <p:nvPr userDrawn="1"/>
        </p:nvGrpSpPr>
        <p:grpSpPr>
          <a:xfrm>
            <a:off x="-54429" y="-32656"/>
            <a:ext cx="12300857" cy="6934199"/>
            <a:chOff x="-54429" y="-32656"/>
            <a:chExt cx="12300857" cy="693419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AC6FD5A-6F61-B840-8FDF-DB8D9409A361}"/>
                </a:ext>
              </a:extLst>
            </p:cNvPr>
            <p:cNvSpPr/>
            <p:nvPr userDrawn="1"/>
          </p:nvSpPr>
          <p:spPr>
            <a:xfrm>
              <a:off x="-54429" y="-32656"/>
              <a:ext cx="2691905" cy="1715562"/>
            </a:xfrm>
            <a:prstGeom prst="rect">
              <a:avLst/>
            </a:prstGeom>
            <a:noFill/>
            <a:ln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44AE8E9-2DD1-3D4C-8C46-AAD4E3101376}"/>
                </a:ext>
              </a:extLst>
            </p:cNvPr>
            <p:cNvSpPr/>
            <p:nvPr userDrawn="1"/>
          </p:nvSpPr>
          <p:spPr>
            <a:xfrm>
              <a:off x="9558067" y="5149969"/>
              <a:ext cx="2688361" cy="1751573"/>
            </a:xfrm>
            <a:prstGeom prst="rect">
              <a:avLst/>
            </a:prstGeom>
            <a:noFill/>
            <a:ln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C049F2E-C145-C740-80CB-CD7E9CD7C794}"/>
                </a:ext>
              </a:extLst>
            </p:cNvPr>
            <p:cNvSpPr/>
            <p:nvPr userDrawn="1"/>
          </p:nvSpPr>
          <p:spPr>
            <a:xfrm>
              <a:off x="-54429" y="4708187"/>
              <a:ext cx="5334362" cy="2193356"/>
            </a:xfrm>
            <a:custGeom>
              <a:avLst/>
              <a:gdLst>
                <a:gd name="connsiteX0" fmla="*/ 1208288 w 5334362"/>
                <a:gd name="connsiteY0" fmla="*/ 0 h 2193356"/>
                <a:gd name="connsiteX1" fmla="*/ 5253889 w 5334362"/>
                <a:gd name="connsiteY1" fmla="*/ 2049838 h 2193356"/>
                <a:gd name="connsiteX2" fmla="*/ 5334362 w 5334362"/>
                <a:gd name="connsiteY2" fmla="*/ 2193356 h 2193356"/>
                <a:gd name="connsiteX3" fmla="*/ 0 w 5334362"/>
                <a:gd name="connsiteY3" fmla="*/ 2193356 h 2193356"/>
                <a:gd name="connsiteX4" fmla="*/ 0 w 5334362"/>
                <a:gd name="connsiteY4" fmla="*/ 133758 h 2193356"/>
                <a:gd name="connsiteX5" fmla="*/ 86621 w 5334362"/>
                <a:gd name="connsiteY5" fmla="*/ 113926 h 2193356"/>
                <a:gd name="connsiteX6" fmla="*/ 1208288 w 5334362"/>
                <a:gd name="connsiteY6" fmla="*/ 0 h 2193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34362" h="2193356">
                  <a:moveTo>
                    <a:pt x="1208288" y="0"/>
                  </a:moveTo>
                  <a:cubicBezTo>
                    <a:pt x="2989894" y="0"/>
                    <a:pt x="4529045" y="836969"/>
                    <a:pt x="5253889" y="2049838"/>
                  </a:cubicBezTo>
                  <a:lnTo>
                    <a:pt x="5334362" y="2193356"/>
                  </a:lnTo>
                  <a:lnTo>
                    <a:pt x="0" y="2193356"/>
                  </a:lnTo>
                  <a:lnTo>
                    <a:pt x="0" y="133758"/>
                  </a:lnTo>
                  <a:lnTo>
                    <a:pt x="86621" y="113926"/>
                  </a:lnTo>
                  <a:cubicBezTo>
                    <a:pt x="445135" y="39555"/>
                    <a:pt x="820982" y="0"/>
                    <a:pt x="1208288" y="0"/>
                  </a:cubicBezTo>
                  <a:close/>
                </a:path>
              </a:pathLst>
            </a:custGeom>
            <a:noFill/>
            <a:ln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534562E0-1CA3-EE4B-BFAE-01F42F5F0E94}"/>
                </a:ext>
              </a:extLst>
            </p:cNvPr>
            <p:cNvSpPr/>
            <p:nvPr userDrawn="1"/>
          </p:nvSpPr>
          <p:spPr>
            <a:xfrm rot="10800000">
              <a:off x="6912066" y="-32656"/>
              <a:ext cx="5334362" cy="2484025"/>
            </a:xfrm>
            <a:custGeom>
              <a:avLst/>
              <a:gdLst>
                <a:gd name="connsiteX0" fmla="*/ 1208288 w 5334362"/>
                <a:gd name="connsiteY0" fmla="*/ 0 h 2193356"/>
                <a:gd name="connsiteX1" fmla="*/ 5253889 w 5334362"/>
                <a:gd name="connsiteY1" fmla="*/ 2049838 h 2193356"/>
                <a:gd name="connsiteX2" fmla="*/ 5334362 w 5334362"/>
                <a:gd name="connsiteY2" fmla="*/ 2193356 h 2193356"/>
                <a:gd name="connsiteX3" fmla="*/ 0 w 5334362"/>
                <a:gd name="connsiteY3" fmla="*/ 2193356 h 2193356"/>
                <a:gd name="connsiteX4" fmla="*/ 0 w 5334362"/>
                <a:gd name="connsiteY4" fmla="*/ 133758 h 2193356"/>
                <a:gd name="connsiteX5" fmla="*/ 86621 w 5334362"/>
                <a:gd name="connsiteY5" fmla="*/ 113926 h 2193356"/>
                <a:gd name="connsiteX6" fmla="*/ 1208288 w 5334362"/>
                <a:gd name="connsiteY6" fmla="*/ 0 h 2193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34362" h="2193356">
                  <a:moveTo>
                    <a:pt x="1208288" y="0"/>
                  </a:moveTo>
                  <a:cubicBezTo>
                    <a:pt x="2989894" y="0"/>
                    <a:pt x="4529045" y="836969"/>
                    <a:pt x="5253889" y="2049838"/>
                  </a:cubicBezTo>
                  <a:lnTo>
                    <a:pt x="5334362" y="2193356"/>
                  </a:lnTo>
                  <a:lnTo>
                    <a:pt x="0" y="2193356"/>
                  </a:lnTo>
                  <a:lnTo>
                    <a:pt x="0" y="133758"/>
                  </a:lnTo>
                  <a:lnTo>
                    <a:pt x="86621" y="113926"/>
                  </a:lnTo>
                  <a:cubicBezTo>
                    <a:pt x="445135" y="39555"/>
                    <a:pt x="820982" y="0"/>
                    <a:pt x="1208288" y="0"/>
                  </a:cubicBezTo>
                  <a:close/>
                </a:path>
              </a:pathLst>
            </a:custGeom>
            <a:noFill/>
            <a:ln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F9273336-0047-6D46-8165-1EC06A1CC05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44000">
                <a:schemeClr val="tx1">
                  <a:alpha val="0"/>
                </a:schemeClr>
              </a:gs>
              <a:gs pos="100000">
                <a:schemeClr val="tx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77009142-E35E-F241-8351-4ECE0CFB40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7850" y="2051873"/>
            <a:ext cx="8496300" cy="17526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C8C59B0-28F2-AC48-A7F1-EC47360A0A0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19145" y="5427659"/>
            <a:ext cx="2753710" cy="507776"/>
          </a:xfrm>
          <a:prstGeom prst="rect">
            <a:avLst/>
          </a:prstGeom>
        </p:spPr>
      </p:pic>
      <p:sp>
        <p:nvSpPr>
          <p:cNvPr id="25" name="Subtitle 2">
            <a:extLst>
              <a:ext uri="{FF2B5EF4-FFF2-40B4-BE49-F238E27FC236}">
                <a16:creationId xmlns:a16="http://schemas.microsoft.com/office/drawing/2014/main" id="{FE3BDDA7-DEE6-4E42-BC84-D0FE309D8C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66147"/>
            <a:ext cx="9144000" cy="124027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00227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4DD765-223D-C64D-AFE7-84DE808BC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F0AAA7-B0BF-2D42-8BAD-8ED0088669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221" y="1825625"/>
            <a:ext cx="11261558" cy="4351338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1231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3068B-3A61-694B-A603-8302FC438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47959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7933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68ED37C-D038-5B41-9F3B-653E61E1B1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screen">
            <a:alphaModFix amt="3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" t="7813" b="781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16D3E50-EDCA-1043-B7BE-187A94AFCD4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44000">
                <a:schemeClr val="tx1">
                  <a:alpha val="0"/>
                </a:schemeClr>
              </a:gs>
              <a:gs pos="100000">
                <a:schemeClr val="tx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8DC1DFB-5ACF-B64D-9996-428474BEF87C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0" y="0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00B825-A827-074D-8883-F57E093C2E9D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0085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5" r:id="rId4"/>
  </p:sldLayoutIdLst>
  <p:txStyles>
    <p:titleStyle>
      <a:lvl1pPr marL="460375" indent="0" algn="l" defTabSz="914400" rtl="0" eaLnBrk="1" latinLnBrk="0" hangingPunct="1">
        <a:lnSpc>
          <a:spcPct val="90000"/>
        </a:lnSpc>
        <a:spcBef>
          <a:spcPct val="0"/>
        </a:spcBef>
        <a:buNone/>
        <a:tabLst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A178E33-E34D-3B4C-A6BD-941C7CE73A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One Industry… Endless Opportunities</a:t>
            </a:r>
          </a:p>
        </p:txBody>
      </p:sp>
    </p:spTree>
    <p:extLst>
      <p:ext uri="{BB962C8B-B14F-4D97-AF65-F5344CB8AC3E}">
        <p14:creationId xmlns:p14="http://schemas.microsoft.com/office/powerpoint/2010/main" val="1302303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2"/>
    </mc:Choice>
    <mc:Fallback>
      <p:transition advTm="2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A3E47E2-6F4C-224E-9525-453EAF1E284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260" t="30030" r="25180" b="1719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ECA42B3-8AAB-AD44-B791-3359A8F0C1B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7F10676-005F-004D-B8DC-FB03AF48C2D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44000">
                <a:schemeClr val="tx1">
                  <a:alpha val="0"/>
                </a:schemeClr>
              </a:gs>
              <a:gs pos="100000">
                <a:schemeClr val="tx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CECB8D-8B98-A342-A4DE-BCCF404BA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769" y="1880579"/>
            <a:ext cx="10902462" cy="1195754"/>
          </a:xfrm>
        </p:spPr>
        <p:txBody>
          <a:bodyPr>
            <a:normAutofit/>
          </a:bodyPr>
          <a:lstStyle/>
          <a:p>
            <a:pPr marL="12700" algn="ctr"/>
            <a:r>
              <a:rPr lang="en-US" sz="5400" b="1" dirty="0"/>
              <a:t>Our Mission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79DC3E-8659-0E4E-AED3-3772425A0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400" y="3424850"/>
            <a:ext cx="8839200" cy="13586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000" dirty="0"/>
              <a:t>To inspire and empower the next generation of beauty professionals, driving increased enrollment and cultivating fulfilling, lifelong careers that shape the future of the beauty and wellness industry.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F63AE59-8637-2F4D-B42C-B3E49C986AA5}"/>
              </a:ext>
            </a:extLst>
          </p:cNvPr>
          <p:cNvSpPr/>
          <p:nvPr/>
        </p:nvSpPr>
        <p:spPr>
          <a:xfrm>
            <a:off x="787792" y="3100952"/>
            <a:ext cx="10616418" cy="45719"/>
          </a:xfrm>
          <a:prstGeom prst="rect">
            <a:avLst/>
          </a:prstGeom>
          <a:gradFill>
            <a:gsLst>
              <a:gs pos="100000">
                <a:srgbClr val="DA0A79">
                  <a:alpha val="0"/>
                </a:srgbClr>
              </a:gs>
              <a:gs pos="43000">
                <a:srgbClr val="DA0A79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865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83B77-D149-A34B-A7A8-E4DB3101A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b="1" dirty="0"/>
              <a:t>Student Statistics: Enrollment Data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D21116B-698D-C64D-A70F-ADEFD8AFECE0}"/>
              </a:ext>
            </a:extLst>
          </p:cNvPr>
          <p:cNvSpPr txBox="1">
            <a:spLocks/>
          </p:cNvSpPr>
          <p:nvPr/>
        </p:nvSpPr>
        <p:spPr>
          <a:xfrm>
            <a:off x="465221" y="6208294"/>
            <a:ext cx="11261558" cy="6497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000" i="1" dirty="0">
                <a:solidFill>
                  <a:srgbClr val="7F7F7F"/>
                </a:solidFill>
              </a:rPr>
              <a:t>Source(s): National Center for Education Statistics (NCES) IPEDS and National Student Clearinghouse (NSC) Research Center, fall enrollment projections are based on market projections divided by assumed growth in revenue-per-student based on historical trends, Validated Insights analysis. 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33BD687-5822-424D-8637-B87E9F7EE35F}"/>
              </a:ext>
            </a:extLst>
          </p:cNvPr>
          <p:cNvSpPr/>
          <p:nvPr/>
        </p:nvSpPr>
        <p:spPr>
          <a:xfrm>
            <a:off x="575188" y="5585178"/>
            <a:ext cx="11041626" cy="4148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2400" b="1" dirty="0">
                <a:solidFill>
                  <a:srgbClr val="DA0A79"/>
                </a:solidFill>
              </a:rPr>
              <a:t># of Enrollments is Projected to Accelerate to a 5.4% CAGR Through 2030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A10D8FC-E069-3B49-9D12-12BA8EB95C6B}"/>
              </a:ext>
            </a:extLst>
          </p:cNvPr>
          <p:cNvGrpSpPr/>
          <p:nvPr/>
        </p:nvGrpSpPr>
        <p:grpSpPr>
          <a:xfrm>
            <a:off x="560438" y="1931035"/>
            <a:ext cx="10928556" cy="3530112"/>
            <a:chOff x="560438" y="1931035"/>
            <a:chExt cx="10928556" cy="3530112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78D9377C-D266-6741-92BE-836A00EC3475}"/>
                </a:ext>
              </a:extLst>
            </p:cNvPr>
            <p:cNvSpPr/>
            <p:nvPr/>
          </p:nvSpPr>
          <p:spPr>
            <a:xfrm>
              <a:off x="9278029" y="4570993"/>
              <a:ext cx="2210965" cy="50144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2024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A5514DF-1C22-864E-A614-8AB86C466333}"/>
                </a:ext>
              </a:extLst>
            </p:cNvPr>
            <p:cNvSpPr/>
            <p:nvPr/>
          </p:nvSpPr>
          <p:spPr>
            <a:xfrm>
              <a:off x="1661652" y="4570993"/>
              <a:ext cx="2210965" cy="50144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2019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B8AFC57-A7F2-3543-9C98-58BC6AC489F9}"/>
                </a:ext>
              </a:extLst>
            </p:cNvPr>
            <p:cNvSpPr/>
            <p:nvPr/>
          </p:nvSpPr>
          <p:spPr>
            <a:xfrm>
              <a:off x="560438" y="4261280"/>
              <a:ext cx="1017639" cy="50144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>
                  <a:solidFill>
                    <a:schemeClr val="bg1"/>
                  </a:solidFill>
                </a:rPr>
                <a:t>120,000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B49654B-B554-AA47-8DD8-AAC669F09BD1}"/>
                </a:ext>
              </a:extLst>
            </p:cNvPr>
            <p:cNvSpPr/>
            <p:nvPr/>
          </p:nvSpPr>
          <p:spPr>
            <a:xfrm>
              <a:off x="560438" y="3484531"/>
              <a:ext cx="1017639" cy="50144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>
                  <a:solidFill>
                    <a:schemeClr val="bg1"/>
                  </a:solidFill>
                </a:rPr>
                <a:t>130,000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978C3012-2F53-EB4C-A4FE-B8064998719A}"/>
                </a:ext>
              </a:extLst>
            </p:cNvPr>
            <p:cNvSpPr/>
            <p:nvPr/>
          </p:nvSpPr>
          <p:spPr>
            <a:xfrm>
              <a:off x="560438" y="2707783"/>
              <a:ext cx="1017639" cy="50144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>
                  <a:solidFill>
                    <a:schemeClr val="bg1"/>
                  </a:solidFill>
                </a:rPr>
                <a:t>140,000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364361A6-4A35-054D-A29B-7BEB9CAE8467}"/>
                </a:ext>
              </a:extLst>
            </p:cNvPr>
            <p:cNvSpPr/>
            <p:nvPr/>
          </p:nvSpPr>
          <p:spPr>
            <a:xfrm>
              <a:off x="560438" y="1931035"/>
              <a:ext cx="1017639" cy="50144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>
                  <a:solidFill>
                    <a:schemeClr val="bg1"/>
                  </a:solidFill>
                </a:rPr>
                <a:t>150,000</a:t>
              </a: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1CC5B281-ACFF-5440-9DCB-94259C1248A1}"/>
                </a:ext>
              </a:extLst>
            </p:cNvPr>
            <p:cNvCxnSpPr/>
            <p:nvPr/>
          </p:nvCxnSpPr>
          <p:spPr>
            <a:xfrm>
              <a:off x="1666569" y="4526750"/>
              <a:ext cx="982242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CF71DA55-F783-9E46-A717-A68F01BFD644}"/>
                </a:ext>
              </a:extLst>
            </p:cNvPr>
            <p:cNvGrpSpPr/>
            <p:nvPr/>
          </p:nvGrpSpPr>
          <p:grpSpPr>
            <a:xfrm>
              <a:off x="5424950" y="4959701"/>
              <a:ext cx="2300747" cy="501446"/>
              <a:chOff x="4970210" y="1685559"/>
              <a:chExt cx="2300747" cy="501446"/>
            </a:xfrm>
          </p:grpSpPr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941FDF37-AE81-D243-AFAE-DF7C84464768}"/>
                  </a:ext>
                </a:extLst>
              </p:cNvPr>
              <p:cNvSpPr/>
              <p:nvPr/>
            </p:nvSpPr>
            <p:spPr>
              <a:xfrm>
                <a:off x="5309421" y="1685559"/>
                <a:ext cx="1961536" cy="50144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dirty="0">
                    <a:solidFill>
                      <a:schemeClr val="bg1"/>
                    </a:solidFill>
                  </a:rPr>
                  <a:t>Total Enrollment</a:t>
                </a:r>
              </a:p>
            </p:txBody>
          </p: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E35D4D4B-11F7-2B4B-B92B-F6CA99924BA4}"/>
                  </a:ext>
                </a:extLst>
              </p:cNvPr>
              <p:cNvCxnSpPr/>
              <p:nvPr/>
            </p:nvCxnSpPr>
            <p:spPr>
              <a:xfrm>
                <a:off x="4970210" y="1936282"/>
                <a:ext cx="294968" cy="0"/>
              </a:xfrm>
              <a:prstGeom prst="line">
                <a:avLst/>
              </a:prstGeom>
              <a:ln w="38100">
                <a:solidFill>
                  <a:srgbClr val="DA0A7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E355DBC6-A51F-9B47-842B-CFBFA3C0391F}"/>
              </a:ext>
            </a:extLst>
          </p:cNvPr>
          <p:cNvSpPr/>
          <p:nvPr/>
        </p:nvSpPr>
        <p:spPr>
          <a:xfrm>
            <a:off x="576776" y="1366015"/>
            <a:ext cx="10616418" cy="45719"/>
          </a:xfrm>
          <a:prstGeom prst="rect">
            <a:avLst/>
          </a:prstGeom>
          <a:gradFill flip="none" rotWithShape="1">
            <a:gsLst>
              <a:gs pos="100000">
                <a:srgbClr val="DA0A79">
                  <a:alpha val="0"/>
                </a:srgbClr>
              </a:gs>
              <a:gs pos="0">
                <a:srgbClr val="DA0A79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05740F7-CBD9-094D-9529-62A71C9D80AC}"/>
              </a:ext>
            </a:extLst>
          </p:cNvPr>
          <p:cNvSpPr/>
          <p:nvPr/>
        </p:nvSpPr>
        <p:spPr>
          <a:xfrm>
            <a:off x="9278029" y="1872040"/>
            <a:ext cx="2210965" cy="501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148,000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C64C752-2D8E-CD49-BD4E-CBFEF50D9759}"/>
              </a:ext>
            </a:extLst>
          </p:cNvPr>
          <p:cNvSpPr/>
          <p:nvPr/>
        </p:nvSpPr>
        <p:spPr>
          <a:xfrm>
            <a:off x="1661652" y="2697948"/>
            <a:ext cx="2210965" cy="501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137,000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9CAEF1DE-7A79-4E4C-85A4-9A5F7C9CE32C}"/>
              </a:ext>
            </a:extLst>
          </p:cNvPr>
          <p:cNvCxnSpPr>
            <a:cxnSpLocks/>
          </p:cNvCxnSpPr>
          <p:nvPr/>
        </p:nvCxnSpPr>
        <p:spPr>
          <a:xfrm flipV="1">
            <a:off x="2774761" y="2329242"/>
            <a:ext cx="7517262" cy="880660"/>
          </a:xfrm>
          <a:prstGeom prst="line">
            <a:avLst/>
          </a:prstGeom>
          <a:ln w="38100">
            <a:solidFill>
              <a:srgbClr val="DA0A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6DB6FA69-FDE9-0641-8EA5-A6A29A279B6C}"/>
              </a:ext>
            </a:extLst>
          </p:cNvPr>
          <p:cNvSpPr/>
          <p:nvPr/>
        </p:nvSpPr>
        <p:spPr>
          <a:xfrm>
            <a:off x="5523271" y="2506226"/>
            <a:ext cx="2104104" cy="501446"/>
          </a:xfrm>
          <a:prstGeom prst="rect">
            <a:avLst/>
          </a:prstGeom>
          <a:solidFill>
            <a:srgbClr val="DA0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+1.6% CAGR</a:t>
            </a:r>
          </a:p>
        </p:txBody>
      </p:sp>
    </p:spTree>
    <p:extLst>
      <p:ext uri="{BB962C8B-B14F-4D97-AF65-F5344CB8AC3E}">
        <p14:creationId xmlns:p14="http://schemas.microsoft.com/office/powerpoint/2010/main" val="2727476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83B77-D149-A34B-A7A8-E4DB3101A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r>
              <a:rPr lang="en-US" b="1" dirty="0"/>
              <a:t>Stylist Statistics: Retention Data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95949F8-BBB0-E147-9EDD-9A1F078912F6}"/>
              </a:ext>
            </a:extLst>
          </p:cNvPr>
          <p:cNvSpPr/>
          <p:nvPr/>
        </p:nvSpPr>
        <p:spPr>
          <a:xfrm>
            <a:off x="576776" y="1366015"/>
            <a:ext cx="10616418" cy="45719"/>
          </a:xfrm>
          <a:prstGeom prst="rect">
            <a:avLst/>
          </a:prstGeom>
          <a:gradFill flip="none" rotWithShape="1">
            <a:gsLst>
              <a:gs pos="100000">
                <a:srgbClr val="DA0A79">
                  <a:alpha val="0"/>
                </a:srgbClr>
              </a:gs>
              <a:gs pos="0">
                <a:srgbClr val="DA0A79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FE7A7EE-5C68-C743-851C-423B8ACE20C1}"/>
              </a:ext>
            </a:extLst>
          </p:cNvPr>
          <p:cNvSpPr/>
          <p:nvPr/>
        </p:nvSpPr>
        <p:spPr>
          <a:xfrm>
            <a:off x="8529638" y="1825623"/>
            <a:ext cx="3716791" cy="4215947"/>
          </a:xfrm>
          <a:prstGeom prst="rect">
            <a:avLst/>
          </a:prstGeom>
          <a:solidFill>
            <a:schemeClr val="tx1">
              <a:alpha val="34000"/>
            </a:schemeClr>
          </a:solidFill>
          <a:ln>
            <a:solidFill>
              <a:srgbClr val="DA0A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E614BB9-42CF-3C4B-88B9-13D44CBE5E26}"/>
              </a:ext>
            </a:extLst>
          </p:cNvPr>
          <p:cNvSpPr/>
          <p:nvPr/>
        </p:nvSpPr>
        <p:spPr>
          <a:xfrm>
            <a:off x="8779876" y="2253343"/>
            <a:ext cx="2546527" cy="3360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spcAft>
                <a:spcPts val="1800"/>
              </a:spcAft>
              <a:buClr>
                <a:srgbClr val="DA0A79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Less experienced stylists (2-5 years) have stabilized, but are still lower than 2019</a:t>
            </a:r>
          </a:p>
          <a:p>
            <a:pPr marL="285750" indent="-285750">
              <a:spcAft>
                <a:spcPts val="1800"/>
              </a:spcAft>
              <a:buClr>
                <a:srgbClr val="DA0A79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More experienced stylists are on the rise, especially those working in commission salons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93E427D5-D643-0245-806A-9C054370905E}"/>
              </a:ext>
            </a:extLst>
          </p:cNvPr>
          <p:cNvSpPr txBox="1">
            <a:spLocks/>
          </p:cNvSpPr>
          <p:nvPr/>
        </p:nvSpPr>
        <p:spPr>
          <a:xfrm>
            <a:off x="465221" y="6208294"/>
            <a:ext cx="5527866" cy="6497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000" i="1" dirty="0">
                <a:solidFill>
                  <a:srgbClr val="7F7F7F"/>
                </a:solidFill>
              </a:rPr>
              <a:t>Source: US Stylist Incidence Report, 2024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4F485121-15D4-E440-B635-344C78EF02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9090162"/>
              </p:ext>
            </p:extLst>
          </p:nvPr>
        </p:nvGraphicFramePr>
        <p:xfrm>
          <a:off x="465138" y="1781790"/>
          <a:ext cx="7635875" cy="4352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10354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D8D8554C-55C5-924D-B8AB-D0C806329E1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970" b="465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C9AD487C-959E-7046-A31A-AA3F76D2F77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B592062-148D-6045-BB08-BF4C7DB27F5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44000">
                <a:schemeClr val="tx1">
                  <a:alpha val="0"/>
                </a:schemeClr>
              </a:gs>
              <a:gs pos="100000">
                <a:schemeClr val="tx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4777227-DBC0-9F42-89AF-E45D51C0093E}"/>
              </a:ext>
            </a:extLst>
          </p:cNvPr>
          <p:cNvSpPr txBox="1">
            <a:spLocks/>
          </p:cNvSpPr>
          <p:nvPr/>
        </p:nvSpPr>
        <p:spPr>
          <a:xfrm>
            <a:off x="644769" y="947049"/>
            <a:ext cx="10902462" cy="914215"/>
          </a:xfrm>
          <a:prstGeom prst="rect">
            <a:avLst/>
          </a:prstGeom>
        </p:spPr>
        <p:txBody>
          <a:bodyPr anchor="b">
            <a:normAutofit/>
          </a:bodyPr>
          <a:lstStyle>
            <a:lvl1pPr marL="460375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/>
            <a:r>
              <a:rPr lang="en-US" sz="5400" b="1" dirty="0"/>
              <a:t>Our Objectives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E3F3BB9-077B-8348-AB03-26352EF07A54}"/>
              </a:ext>
            </a:extLst>
          </p:cNvPr>
          <p:cNvSpPr/>
          <p:nvPr/>
        </p:nvSpPr>
        <p:spPr>
          <a:xfrm>
            <a:off x="787792" y="1885883"/>
            <a:ext cx="10616418" cy="45720"/>
          </a:xfrm>
          <a:prstGeom prst="rect">
            <a:avLst/>
          </a:prstGeom>
          <a:gradFill>
            <a:gsLst>
              <a:gs pos="100000">
                <a:srgbClr val="DA0A79">
                  <a:alpha val="0"/>
                </a:srgbClr>
              </a:gs>
              <a:gs pos="43000">
                <a:srgbClr val="DA0A79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74341F5-1AF4-5841-AEAC-BE87DE217CDB}"/>
              </a:ext>
            </a:extLst>
          </p:cNvPr>
          <p:cNvGrpSpPr/>
          <p:nvPr/>
        </p:nvGrpSpPr>
        <p:grpSpPr>
          <a:xfrm>
            <a:off x="787793" y="2215423"/>
            <a:ext cx="2386635" cy="3842477"/>
            <a:chOff x="787793" y="2215423"/>
            <a:chExt cx="2386635" cy="384247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B25199D-2FFE-8642-B321-D810A27DB240}"/>
                </a:ext>
              </a:extLst>
            </p:cNvPr>
            <p:cNvSpPr/>
            <p:nvPr/>
          </p:nvSpPr>
          <p:spPr>
            <a:xfrm>
              <a:off x="787793" y="2895600"/>
              <a:ext cx="2386635" cy="3162300"/>
            </a:xfrm>
            <a:prstGeom prst="rect">
              <a:avLst/>
            </a:prstGeom>
            <a:solidFill>
              <a:schemeClr val="tx1">
                <a:alpha val="34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56786F5-A3E5-5D41-A5D3-3E64FBFA5496}"/>
                </a:ext>
              </a:extLst>
            </p:cNvPr>
            <p:cNvSpPr/>
            <p:nvPr/>
          </p:nvSpPr>
          <p:spPr>
            <a:xfrm>
              <a:off x="1307920" y="2215423"/>
              <a:ext cx="1346380" cy="1346380"/>
            </a:xfrm>
            <a:prstGeom prst="ellipse">
              <a:avLst/>
            </a:prstGeom>
            <a:solidFill>
              <a:srgbClr val="000000"/>
            </a:solidFill>
            <a:ln w="3810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51BA6C31-2370-9A47-9129-C1615253F5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94606" y="2302109"/>
              <a:ext cx="1170432" cy="1170432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C8281792-8EEC-2946-86C6-90D1622758C9}"/>
              </a:ext>
            </a:extLst>
          </p:cNvPr>
          <p:cNvGrpSpPr/>
          <p:nvPr/>
        </p:nvGrpSpPr>
        <p:grpSpPr>
          <a:xfrm>
            <a:off x="3531053" y="2215423"/>
            <a:ext cx="2386635" cy="3842477"/>
            <a:chOff x="3531053" y="2215423"/>
            <a:chExt cx="2386635" cy="3842477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BC6D668-EC4B-504C-B433-52FF00930431}"/>
                </a:ext>
              </a:extLst>
            </p:cNvPr>
            <p:cNvSpPr/>
            <p:nvPr/>
          </p:nvSpPr>
          <p:spPr>
            <a:xfrm>
              <a:off x="3531053" y="2895600"/>
              <a:ext cx="2386635" cy="3162300"/>
            </a:xfrm>
            <a:prstGeom prst="rect">
              <a:avLst/>
            </a:prstGeom>
            <a:solidFill>
              <a:schemeClr val="tx1">
                <a:alpha val="34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2811541-24FC-B346-ADD9-78C96FD4A41A}"/>
                </a:ext>
              </a:extLst>
            </p:cNvPr>
            <p:cNvSpPr/>
            <p:nvPr/>
          </p:nvSpPr>
          <p:spPr>
            <a:xfrm>
              <a:off x="4051120" y="2215423"/>
              <a:ext cx="1346380" cy="1346380"/>
            </a:xfrm>
            <a:prstGeom prst="ellipse">
              <a:avLst/>
            </a:prstGeom>
            <a:solidFill>
              <a:srgbClr val="000000"/>
            </a:solidFill>
            <a:ln w="3810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5EB326F4-2A53-F14A-AAD9-18339727AF5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8899006">
              <a:off x="4053332" y="2217635"/>
              <a:ext cx="1344168" cy="1344168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4CF33F9-ECD9-BD4D-A53D-249EEFD09CAF}"/>
              </a:ext>
            </a:extLst>
          </p:cNvPr>
          <p:cNvGrpSpPr/>
          <p:nvPr/>
        </p:nvGrpSpPr>
        <p:grpSpPr>
          <a:xfrm>
            <a:off x="6274314" y="2215423"/>
            <a:ext cx="2386635" cy="3842477"/>
            <a:chOff x="6274314" y="2215423"/>
            <a:chExt cx="2386635" cy="3842477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54B45D5-654C-E84D-87A5-BB5542D57AF5}"/>
                </a:ext>
              </a:extLst>
            </p:cNvPr>
            <p:cNvSpPr/>
            <p:nvPr/>
          </p:nvSpPr>
          <p:spPr>
            <a:xfrm>
              <a:off x="6274314" y="2895600"/>
              <a:ext cx="2386635" cy="3162300"/>
            </a:xfrm>
            <a:prstGeom prst="rect">
              <a:avLst/>
            </a:prstGeom>
            <a:solidFill>
              <a:schemeClr val="tx1">
                <a:alpha val="34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E3E08818-CE9C-774F-AA44-83080AD63521}"/>
                </a:ext>
              </a:extLst>
            </p:cNvPr>
            <p:cNvSpPr/>
            <p:nvPr/>
          </p:nvSpPr>
          <p:spPr>
            <a:xfrm>
              <a:off x="6794441" y="2215423"/>
              <a:ext cx="1346380" cy="1346380"/>
            </a:xfrm>
            <a:prstGeom prst="ellipse">
              <a:avLst/>
            </a:prstGeom>
            <a:solidFill>
              <a:srgbClr val="000000"/>
            </a:solidFill>
            <a:ln w="3810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A4B7935E-08C8-764C-BC25-FD4CF22C2C4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94441" y="2215423"/>
              <a:ext cx="1346380" cy="134638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65141BC-7724-724E-B779-109997CF256F}"/>
              </a:ext>
            </a:extLst>
          </p:cNvPr>
          <p:cNvGrpSpPr/>
          <p:nvPr/>
        </p:nvGrpSpPr>
        <p:grpSpPr>
          <a:xfrm>
            <a:off x="9017574" y="2215423"/>
            <a:ext cx="2386635" cy="3842477"/>
            <a:chOff x="9017574" y="2215423"/>
            <a:chExt cx="2386635" cy="3842477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D39B7A7-9DE8-9F46-8EC7-658700AA53F6}"/>
                </a:ext>
              </a:extLst>
            </p:cNvPr>
            <p:cNvSpPr/>
            <p:nvPr/>
          </p:nvSpPr>
          <p:spPr>
            <a:xfrm>
              <a:off x="9017574" y="2895600"/>
              <a:ext cx="2386635" cy="3162300"/>
            </a:xfrm>
            <a:prstGeom prst="rect">
              <a:avLst/>
            </a:prstGeom>
            <a:solidFill>
              <a:schemeClr val="tx1">
                <a:alpha val="34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C52FB28-E7A2-1B49-AD0B-2BAFB687E9D1}"/>
                </a:ext>
              </a:extLst>
            </p:cNvPr>
            <p:cNvSpPr/>
            <p:nvPr/>
          </p:nvSpPr>
          <p:spPr>
            <a:xfrm>
              <a:off x="9537701" y="2215423"/>
              <a:ext cx="1346380" cy="1346380"/>
            </a:xfrm>
            <a:prstGeom prst="ellipse">
              <a:avLst/>
            </a:prstGeom>
            <a:solidFill>
              <a:srgbClr val="000000"/>
            </a:solidFill>
            <a:ln w="3810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2B9ECB4C-690D-1042-B318-373F181311C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625675" y="2303397"/>
              <a:ext cx="1170432" cy="1170432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3481BE96-99DC-6049-9452-F9EA71D018B4}"/>
              </a:ext>
            </a:extLst>
          </p:cNvPr>
          <p:cNvSpPr/>
          <p:nvPr/>
        </p:nvSpPr>
        <p:spPr>
          <a:xfrm>
            <a:off x="952320" y="3797300"/>
            <a:ext cx="2057580" cy="20193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 algn="ctr">
              <a:spcBef>
                <a:spcPts val="600"/>
              </a:spcBef>
            </a:pPr>
            <a:r>
              <a:rPr lang="en-US" b="1" dirty="0">
                <a:solidFill>
                  <a:srgbClr val="DA0A79"/>
                </a:solidFill>
              </a:rPr>
              <a:t>Careers</a:t>
            </a:r>
          </a:p>
          <a:p>
            <a:pPr lvl="0" algn="ctr">
              <a:spcBef>
                <a:spcPts val="600"/>
              </a:spcBef>
            </a:pPr>
            <a:r>
              <a:rPr lang="en-US" sz="1600" dirty="0">
                <a:solidFill>
                  <a:schemeClr val="bg1"/>
                </a:solidFill>
              </a:rPr>
              <a:t>Promote cosmetology as a viable, promising career with multiple pathways.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46D9A09-3C64-CF4B-9A70-0678F74B6378}"/>
              </a:ext>
            </a:extLst>
          </p:cNvPr>
          <p:cNvSpPr/>
          <p:nvPr/>
        </p:nvSpPr>
        <p:spPr>
          <a:xfrm>
            <a:off x="3695520" y="3797300"/>
            <a:ext cx="2057580" cy="20193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 algn="ctr">
              <a:spcBef>
                <a:spcPts val="600"/>
              </a:spcBef>
            </a:pPr>
            <a:r>
              <a:rPr lang="en-US" b="1" dirty="0">
                <a:solidFill>
                  <a:srgbClr val="DA0A79"/>
                </a:solidFill>
              </a:rPr>
              <a:t>Money</a:t>
            </a:r>
          </a:p>
          <a:p>
            <a:pPr lvl="0" algn="ctr">
              <a:spcBef>
                <a:spcPts val="600"/>
              </a:spcBef>
            </a:pPr>
            <a:r>
              <a:rPr lang="en-US" sz="1600" dirty="0">
                <a:solidFill>
                  <a:schemeClr val="bg1"/>
                </a:solidFill>
              </a:rPr>
              <a:t>Highlight the income potential and flexibility of</a:t>
            </a:r>
            <a:br>
              <a:rPr lang="en-US" sz="1600" dirty="0">
                <a:solidFill>
                  <a:schemeClr val="bg1"/>
                </a:solidFill>
              </a:rPr>
            </a:br>
            <a:r>
              <a:rPr lang="en-US" sz="1600" dirty="0">
                <a:solidFill>
                  <a:schemeClr val="bg1"/>
                </a:solidFill>
              </a:rPr>
              <a:t>a career in cosmetology.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456C96C-FCDC-AD4A-88C2-F64CE26082CF}"/>
              </a:ext>
            </a:extLst>
          </p:cNvPr>
          <p:cNvSpPr/>
          <p:nvPr/>
        </p:nvSpPr>
        <p:spPr>
          <a:xfrm>
            <a:off x="6438841" y="3797300"/>
            <a:ext cx="2057580" cy="20193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 algn="ctr">
              <a:spcBef>
                <a:spcPts val="600"/>
              </a:spcBef>
            </a:pPr>
            <a:r>
              <a:rPr lang="en-US" b="1" dirty="0">
                <a:solidFill>
                  <a:srgbClr val="DA0A79"/>
                </a:solidFill>
              </a:rPr>
              <a:t>Diversity</a:t>
            </a:r>
          </a:p>
          <a:p>
            <a:pPr lvl="0" algn="ctr">
              <a:spcBef>
                <a:spcPts val="600"/>
              </a:spcBef>
            </a:pPr>
            <a:r>
              <a:rPr lang="en-US" sz="1600" dirty="0">
                <a:solidFill>
                  <a:schemeClr val="bg1"/>
                </a:solidFill>
              </a:rPr>
              <a:t>Elevate the diversity of voices and backgrounds that shape the beauty industry.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12A765D-3AB8-754C-B8DE-219D758ED28D}"/>
              </a:ext>
            </a:extLst>
          </p:cNvPr>
          <p:cNvSpPr/>
          <p:nvPr/>
        </p:nvSpPr>
        <p:spPr>
          <a:xfrm>
            <a:off x="9182101" y="3797300"/>
            <a:ext cx="2057580" cy="20193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 algn="ctr">
              <a:spcBef>
                <a:spcPts val="600"/>
              </a:spcBef>
            </a:pPr>
            <a:r>
              <a:rPr lang="en-US" b="1" dirty="0">
                <a:solidFill>
                  <a:srgbClr val="DA0A79"/>
                </a:solidFill>
              </a:rPr>
              <a:t>Tools</a:t>
            </a:r>
          </a:p>
          <a:p>
            <a:pPr lvl="0" algn="ctr">
              <a:spcBef>
                <a:spcPts val="600"/>
              </a:spcBef>
            </a:pPr>
            <a:r>
              <a:rPr lang="en-US" sz="1600" dirty="0">
                <a:solidFill>
                  <a:schemeClr val="bg1"/>
                </a:solidFill>
              </a:rPr>
              <a:t>Provide a recruitment &amp; retention tool for our cosmetology school partners.</a:t>
            </a:r>
          </a:p>
        </p:txBody>
      </p:sp>
    </p:spTree>
    <p:extLst>
      <p:ext uri="{BB962C8B-B14F-4D97-AF65-F5344CB8AC3E}">
        <p14:creationId xmlns:p14="http://schemas.microsoft.com/office/powerpoint/2010/main" val="860658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D5DACC2-CE47-1740-AABB-7CA283E6771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2601" y="0"/>
            <a:ext cx="5469399" cy="6857999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B834DE25-B3D4-6542-A4E9-B6C52F923D9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84000">
                <a:schemeClr val="tx1">
                  <a:alpha val="0"/>
                </a:schemeClr>
              </a:gs>
              <a:gs pos="100000">
                <a:schemeClr val="tx1">
                  <a:alpha val="56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85BAA0C9-A97C-1E4F-A802-89C25190139B}"/>
              </a:ext>
            </a:extLst>
          </p:cNvPr>
          <p:cNvSpPr/>
          <p:nvPr/>
        </p:nvSpPr>
        <p:spPr>
          <a:xfrm>
            <a:off x="1" y="0"/>
            <a:ext cx="11315205" cy="6857999"/>
          </a:xfrm>
          <a:custGeom>
            <a:avLst/>
            <a:gdLst>
              <a:gd name="connsiteX0" fmla="*/ 0 w 11315205"/>
              <a:gd name="connsiteY0" fmla="*/ 0 h 6857999"/>
              <a:gd name="connsiteX1" fmla="*/ 11315205 w 11315205"/>
              <a:gd name="connsiteY1" fmla="*/ 0 h 6857999"/>
              <a:gd name="connsiteX2" fmla="*/ 6805309 w 11315205"/>
              <a:gd name="connsiteY2" fmla="*/ 6857999 h 6857999"/>
              <a:gd name="connsiteX3" fmla="*/ 0 w 11315205"/>
              <a:gd name="connsiteY3" fmla="*/ 6857999 h 6857999"/>
              <a:gd name="connsiteX4" fmla="*/ 0 w 11315205"/>
              <a:gd name="connsiteY4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15205" h="6857999">
                <a:moveTo>
                  <a:pt x="0" y="0"/>
                </a:moveTo>
                <a:lnTo>
                  <a:pt x="11315205" y="0"/>
                </a:lnTo>
                <a:lnTo>
                  <a:pt x="6805309" y="6857999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000">
                <a:schemeClr val="tx1"/>
              </a:gs>
              <a:gs pos="100000">
                <a:schemeClr val="tx1">
                  <a:lumMod val="85000"/>
                  <a:lumOff val="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203200" dist="508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CE19A589-1250-A743-881E-EE4755331D70}"/>
              </a:ext>
            </a:extLst>
          </p:cNvPr>
          <p:cNvSpPr/>
          <p:nvPr/>
        </p:nvSpPr>
        <p:spPr>
          <a:xfrm>
            <a:off x="6320091" y="-1"/>
            <a:ext cx="4572199" cy="6858001"/>
          </a:xfrm>
          <a:custGeom>
            <a:avLst/>
            <a:gdLst>
              <a:gd name="connsiteX0" fmla="*/ 6858000 w 6942082"/>
              <a:gd name="connsiteY0" fmla="*/ 0 h 6858001"/>
              <a:gd name="connsiteX1" fmla="*/ 6942082 w 6942082"/>
              <a:gd name="connsiteY1" fmla="*/ 0 h 6858001"/>
              <a:gd name="connsiteX2" fmla="*/ 6942082 w 6942082"/>
              <a:gd name="connsiteY2" fmla="*/ 27076 h 6858001"/>
              <a:gd name="connsiteX3" fmla="*/ 111157 w 6942082"/>
              <a:gd name="connsiteY3" fmla="*/ 6858001 h 6858001"/>
              <a:gd name="connsiteX4" fmla="*/ 0 w 6942082"/>
              <a:gd name="connsiteY4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42082" h="6858001">
                <a:moveTo>
                  <a:pt x="6858000" y="0"/>
                </a:moveTo>
                <a:lnTo>
                  <a:pt x="6942082" y="0"/>
                </a:lnTo>
                <a:lnTo>
                  <a:pt x="6942082" y="27076"/>
                </a:lnTo>
                <a:lnTo>
                  <a:pt x="111157" y="6858001"/>
                </a:lnTo>
                <a:lnTo>
                  <a:pt x="0" y="6858001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FB670C-82D7-5147-B9B0-5E397BC11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Deployment Strategy 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20D9A3C-8112-7044-833E-0D700DAAED12}"/>
              </a:ext>
            </a:extLst>
          </p:cNvPr>
          <p:cNvSpPr/>
          <p:nvPr/>
        </p:nvSpPr>
        <p:spPr>
          <a:xfrm>
            <a:off x="576776" y="1366015"/>
            <a:ext cx="9106486" cy="45719"/>
          </a:xfrm>
          <a:prstGeom prst="rect">
            <a:avLst/>
          </a:prstGeom>
          <a:gradFill flip="none" rotWithShape="1">
            <a:gsLst>
              <a:gs pos="100000">
                <a:srgbClr val="DA0A79">
                  <a:alpha val="0"/>
                </a:srgbClr>
              </a:gs>
              <a:gs pos="0">
                <a:srgbClr val="DA0A79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EE8BD6F-FFED-7A4C-B8FB-5DCC5D416074}"/>
              </a:ext>
            </a:extLst>
          </p:cNvPr>
          <p:cNvGrpSpPr/>
          <p:nvPr/>
        </p:nvGrpSpPr>
        <p:grpSpPr>
          <a:xfrm>
            <a:off x="463295" y="1675815"/>
            <a:ext cx="6995899" cy="640082"/>
            <a:chOff x="463295" y="1675815"/>
            <a:chExt cx="6995899" cy="640082"/>
          </a:xfrm>
        </p:grpSpPr>
        <p:sp>
          <p:nvSpPr>
            <p:cNvPr id="12" name="Content Placeholder 2">
              <a:extLst>
                <a:ext uri="{FF2B5EF4-FFF2-40B4-BE49-F238E27FC236}">
                  <a16:creationId xmlns:a16="http://schemas.microsoft.com/office/drawing/2014/main" id="{80B283AB-A318-0F4A-9120-BFF044EC9360}"/>
                </a:ext>
              </a:extLst>
            </p:cNvPr>
            <p:cNvSpPr txBox="1">
              <a:spLocks/>
            </p:cNvSpPr>
            <p:nvPr/>
          </p:nvSpPr>
          <p:spPr>
            <a:xfrm>
              <a:off x="1881354" y="1675817"/>
              <a:ext cx="5577840" cy="64008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2400"/>
                </a:spcBef>
                <a:buNone/>
              </a:pPr>
              <a:r>
                <a:rPr lang="en-US" sz="1600" dirty="0"/>
                <a:t>Ease concerns from prospective cosmetology students and parents about careers in the beauty industry.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558B450-F0A1-C04C-945A-7355AC2A67ED}"/>
                </a:ext>
              </a:extLst>
            </p:cNvPr>
            <p:cNvSpPr/>
            <p:nvPr/>
          </p:nvSpPr>
          <p:spPr>
            <a:xfrm>
              <a:off x="463295" y="1675815"/>
              <a:ext cx="1428567" cy="64008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>
                <a:spcBef>
                  <a:spcPts val="2400"/>
                </a:spcBef>
              </a:pPr>
              <a:r>
                <a:rPr lang="en-US" sz="1600" b="1" dirty="0">
                  <a:solidFill>
                    <a:srgbClr val="DA0A79"/>
                  </a:solidFill>
                </a:rPr>
                <a:t>Admissions Support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C2833CB-3617-DF4D-8995-8031206D6296}"/>
              </a:ext>
            </a:extLst>
          </p:cNvPr>
          <p:cNvGrpSpPr/>
          <p:nvPr/>
        </p:nvGrpSpPr>
        <p:grpSpPr>
          <a:xfrm>
            <a:off x="463295" y="2640382"/>
            <a:ext cx="6995899" cy="640082"/>
            <a:chOff x="463295" y="2640382"/>
            <a:chExt cx="6995899" cy="640082"/>
          </a:xfrm>
        </p:grpSpPr>
        <p:sp>
          <p:nvSpPr>
            <p:cNvPr id="18" name="Content Placeholder 2">
              <a:extLst>
                <a:ext uri="{FF2B5EF4-FFF2-40B4-BE49-F238E27FC236}">
                  <a16:creationId xmlns:a16="http://schemas.microsoft.com/office/drawing/2014/main" id="{A945164F-EE79-B847-BC7E-6FEE17B48301}"/>
                </a:ext>
              </a:extLst>
            </p:cNvPr>
            <p:cNvSpPr txBox="1">
              <a:spLocks/>
            </p:cNvSpPr>
            <p:nvPr/>
          </p:nvSpPr>
          <p:spPr>
            <a:xfrm>
              <a:off x="1881354" y="2640384"/>
              <a:ext cx="5577840" cy="64008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2400"/>
                </a:spcBef>
                <a:buNone/>
              </a:pPr>
              <a:r>
                <a:rPr lang="en-US" sz="1600" dirty="0"/>
                <a:t>Highlight the many career paths available to</a:t>
              </a:r>
              <a:br>
                <a:rPr lang="en-US" sz="1600" dirty="0"/>
              </a:br>
              <a:r>
                <a:rPr lang="en-US" sz="1600" dirty="0"/>
                <a:t>cosmetology graduates.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1A1BBAF-DC84-CC45-8759-731F4D24FD6E}"/>
                </a:ext>
              </a:extLst>
            </p:cNvPr>
            <p:cNvSpPr/>
            <p:nvPr/>
          </p:nvSpPr>
          <p:spPr>
            <a:xfrm>
              <a:off x="463295" y="2640382"/>
              <a:ext cx="1428567" cy="64008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>
                <a:spcBef>
                  <a:spcPts val="2400"/>
                </a:spcBef>
              </a:pPr>
              <a:r>
                <a:rPr lang="en-US" sz="1600" b="1" dirty="0">
                  <a:solidFill>
                    <a:srgbClr val="DA0A79"/>
                  </a:solidFill>
                </a:rPr>
                <a:t>Recruitment Events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5B75427-2FF4-1247-8E6C-C0B53FCD7CE5}"/>
              </a:ext>
            </a:extLst>
          </p:cNvPr>
          <p:cNvGrpSpPr/>
          <p:nvPr/>
        </p:nvGrpSpPr>
        <p:grpSpPr>
          <a:xfrm>
            <a:off x="463295" y="3604949"/>
            <a:ext cx="6995899" cy="640082"/>
            <a:chOff x="463295" y="3604949"/>
            <a:chExt cx="6995899" cy="640082"/>
          </a:xfrm>
        </p:grpSpPr>
        <p:sp>
          <p:nvSpPr>
            <p:cNvPr id="22" name="Content Placeholder 2">
              <a:extLst>
                <a:ext uri="{FF2B5EF4-FFF2-40B4-BE49-F238E27FC236}">
                  <a16:creationId xmlns:a16="http://schemas.microsoft.com/office/drawing/2014/main" id="{1A61B166-7DA6-BE4B-9273-2804AB50F7FB}"/>
                </a:ext>
              </a:extLst>
            </p:cNvPr>
            <p:cNvSpPr txBox="1">
              <a:spLocks/>
            </p:cNvSpPr>
            <p:nvPr/>
          </p:nvSpPr>
          <p:spPr>
            <a:xfrm>
              <a:off x="1881354" y="3604951"/>
              <a:ext cx="5577840" cy="64008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2400"/>
                </a:spcBef>
                <a:buNone/>
              </a:pPr>
              <a:r>
                <a:rPr lang="en-US" sz="1600" dirty="0"/>
                <a:t>Equip guidance counselors to challenge the</a:t>
              </a:r>
              <a:br>
                <a:rPr lang="en-US" sz="1600" dirty="0"/>
              </a:br>
              <a:r>
                <a:rPr lang="en-US" sz="1600" dirty="0"/>
                <a:t>perception of cosmetology as a “low-value” career.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9008856-0907-844C-9D0F-B490528D5990}"/>
                </a:ext>
              </a:extLst>
            </p:cNvPr>
            <p:cNvSpPr/>
            <p:nvPr/>
          </p:nvSpPr>
          <p:spPr>
            <a:xfrm>
              <a:off x="463295" y="3604949"/>
              <a:ext cx="1428567" cy="64008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>
                <a:spcBef>
                  <a:spcPts val="2400"/>
                </a:spcBef>
              </a:pPr>
              <a:r>
                <a:rPr lang="en-US" sz="1600" b="1" dirty="0">
                  <a:solidFill>
                    <a:srgbClr val="DA0A79"/>
                  </a:solidFill>
                </a:rPr>
                <a:t>High School Outreach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EF94819-D2D5-384B-98E3-81FC34A6DD18}"/>
              </a:ext>
            </a:extLst>
          </p:cNvPr>
          <p:cNvGrpSpPr/>
          <p:nvPr/>
        </p:nvGrpSpPr>
        <p:grpSpPr>
          <a:xfrm>
            <a:off x="463295" y="4569516"/>
            <a:ext cx="6995899" cy="640080"/>
            <a:chOff x="463295" y="4569516"/>
            <a:chExt cx="6995899" cy="640080"/>
          </a:xfrm>
        </p:grpSpPr>
        <p:sp>
          <p:nvSpPr>
            <p:cNvPr id="25" name="Content Placeholder 2">
              <a:extLst>
                <a:ext uri="{FF2B5EF4-FFF2-40B4-BE49-F238E27FC236}">
                  <a16:creationId xmlns:a16="http://schemas.microsoft.com/office/drawing/2014/main" id="{C99875B1-26C2-8140-989E-76534252291D}"/>
                </a:ext>
              </a:extLst>
            </p:cNvPr>
            <p:cNvSpPr txBox="1">
              <a:spLocks/>
            </p:cNvSpPr>
            <p:nvPr/>
          </p:nvSpPr>
          <p:spPr>
            <a:xfrm>
              <a:off x="1881354" y="4569516"/>
              <a:ext cx="5577840" cy="64008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2400"/>
                </a:spcBef>
                <a:buNone/>
              </a:pPr>
              <a:r>
                <a:rPr lang="en-US" sz="1600" dirty="0"/>
                <a:t>Share across industry platforms to support recruitment efforts of cosmetology school partners.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732B933-AF61-2B4F-879B-4E6C5A520C5E}"/>
                </a:ext>
              </a:extLst>
            </p:cNvPr>
            <p:cNvSpPr/>
            <p:nvPr/>
          </p:nvSpPr>
          <p:spPr>
            <a:xfrm>
              <a:off x="463295" y="4569516"/>
              <a:ext cx="1428567" cy="64008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>
                <a:spcBef>
                  <a:spcPts val="2400"/>
                </a:spcBef>
              </a:pPr>
              <a:r>
                <a:rPr lang="en-US" sz="1600" b="1" dirty="0">
                  <a:solidFill>
                    <a:srgbClr val="DA0A79"/>
                  </a:solidFill>
                </a:rPr>
                <a:t>Social Media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F3DADFA-6613-BD4C-99C6-A2A44D3CA6BF}"/>
              </a:ext>
            </a:extLst>
          </p:cNvPr>
          <p:cNvGrpSpPr/>
          <p:nvPr/>
        </p:nvGrpSpPr>
        <p:grpSpPr>
          <a:xfrm>
            <a:off x="463295" y="5534082"/>
            <a:ext cx="6995899" cy="640080"/>
            <a:chOff x="463295" y="5534082"/>
            <a:chExt cx="6995899" cy="640080"/>
          </a:xfrm>
        </p:grpSpPr>
        <p:sp>
          <p:nvSpPr>
            <p:cNvPr id="29" name="Content Placeholder 2">
              <a:extLst>
                <a:ext uri="{FF2B5EF4-FFF2-40B4-BE49-F238E27FC236}">
                  <a16:creationId xmlns:a16="http://schemas.microsoft.com/office/drawing/2014/main" id="{09F4BFA3-CD87-4743-90DB-68165136F098}"/>
                </a:ext>
              </a:extLst>
            </p:cNvPr>
            <p:cNvSpPr txBox="1">
              <a:spLocks/>
            </p:cNvSpPr>
            <p:nvPr/>
          </p:nvSpPr>
          <p:spPr>
            <a:xfrm>
              <a:off x="1881354" y="5534082"/>
              <a:ext cx="5577840" cy="64008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2400"/>
                </a:spcBef>
                <a:buNone/>
              </a:pPr>
              <a:r>
                <a:rPr lang="en-US" sz="1600" dirty="0"/>
                <a:t>Provide a helpful tool for distributor partners</a:t>
              </a:r>
              <a:br>
                <a:rPr lang="en-US" sz="1600" dirty="0"/>
              </a:br>
              <a:r>
                <a:rPr lang="en-US" sz="1600" dirty="0"/>
                <a:t>to share at school events.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C4A6709-6D4B-D041-A975-5A8A05E11A4D}"/>
                </a:ext>
              </a:extLst>
            </p:cNvPr>
            <p:cNvSpPr/>
            <p:nvPr/>
          </p:nvSpPr>
          <p:spPr>
            <a:xfrm>
              <a:off x="463295" y="5534082"/>
              <a:ext cx="1428567" cy="64008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>
                <a:spcBef>
                  <a:spcPts val="2400"/>
                </a:spcBef>
              </a:pPr>
              <a:r>
                <a:rPr lang="en-US" sz="1600" b="1" dirty="0">
                  <a:solidFill>
                    <a:srgbClr val="DA0A79"/>
                  </a:solidFill>
                </a:rPr>
                <a:t>Distributor Use</a:t>
              </a:r>
            </a:p>
          </p:txBody>
        </p:sp>
      </p:grp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9221631C-694B-9A46-B519-EACC1CD9E6D2}"/>
              </a:ext>
            </a:extLst>
          </p:cNvPr>
          <p:cNvCxnSpPr>
            <a:cxnSpLocks/>
          </p:cNvCxnSpPr>
          <p:nvPr/>
        </p:nvCxnSpPr>
        <p:spPr>
          <a:xfrm>
            <a:off x="576777" y="2448910"/>
            <a:ext cx="672791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26009004-E98A-7443-83FF-4A4DB1E73B82}"/>
              </a:ext>
            </a:extLst>
          </p:cNvPr>
          <p:cNvCxnSpPr>
            <a:cxnSpLocks/>
          </p:cNvCxnSpPr>
          <p:nvPr/>
        </p:nvCxnSpPr>
        <p:spPr>
          <a:xfrm>
            <a:off x="576777" y="3412358"/>
            <a:ext cx="672791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C1F3F81-318D-8940-8CEB-5346B4932335}"/>
              </a:ext>
            </a:extLst>
          </p:cNvPr>
          <p:cNvCxnSpPr>
            <a:cxnSpLocks/>
          </p:cNvCxnSpPr>
          <p:nvPr/>
        </p:nvCxnSpPr>
        <p:spPr>
          <a:xfrm>
            <a:off x="576777" y="4375806"/>
            <a:ext cx="672791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F4097DF7-6A25-9E4C-BCAA-6F1E6F573D00}"/>
              </a:ext>
            </a:extLst>
          </p:cNvPr>
          <p:cNvCxnSpPr/>
          <p:nvPr/>
        </p:nvCxnSpPr>
        <p:spPr>
          <a:xfrm>
            <a:off x="576777" y="5339255"/>
            <a:ext cx="672791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9194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EDC574A-6E7C-F447-8BBA-220BBE7042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AC579EB-00E5-8243-8E6A-23A5010B18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D7BA0D8-45F4-984A-BDFF-98A9DE62F0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16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1065</TotalTime>
  <Words>501</Words>
  <Application>Microsoft Macintosh PowerPoint</Application>
  <PresentationFormat>Widescreen</PresentationFormat>
  <Paragraphs>66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Century Gothic</vt:lpstr>
      <vt:lpstr>Office Theme</vt:lpstr>
      <vt:lpstr>PowerPoint Presentation</vt:lpstr>
      <vt:lpstr>Our Mission</vt:lpstr>
      <vt:lpstr>Student Statistics: Enrollment Data</vt:lpstr>
      <vt:lpstr>Stylist Statistics: Retention Data</vt:lpstr>
      <vt:lpstr>PowerPoint Presentation</vt:lpstr>
      <vt:lpstr>Deployment Strategy 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INDUSTRY RECRUITMENT</dc:title>
  <dc:creator>CHRISTOPHER FILARDO</dc:creator>
  <cp:lastModifiedBy>CHRISTOPHER FILARDO</cp:lastModifiedBy>
  <cp:revision>111</cp:revision>
  <dcterms:created xsi:type="dcterms:W3CDTF">2025-05-19T18:11:09Z</dcterms:created>
  <dcterms:modified xsi:type="dcterms:W3CDTF">2025-06-02T15:44:56Z</dcterms:modified>
</cp:coreProperties>
</file>